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3"/>
  </p:notesMasterIdLst>
  <p:handoutMasterIdLst>
    <p:handoutMasterId r:id="rId94"/>
  </p:handoutMasterIdLst>
  <p:sldIdLst>
    <p:sldId id="257" r:id="rId2"/>
    <p:sldId id="729" r:id="rId3"/>
    <p:sldId id="802" r:id="rId4"/>
    <p:sldId id="725" r:id="rId5"/>
    <p:sldId id="728" r:id="rId6"/>
    <p:sldId id="726" r:id="rId7"/>
    <p:sldId id="816" r:id="rId8"/>
    <p:sldId id="801" r:id="rId9"/>
    <p:sldId id="730" r:id="rId10"/>
    <p:sldId id="754" r:id="rId11"/>
    <p:sldId id="756" r:id="rId12"/>
    <p:sldId id="755" r:id="rId13"/>
    <p:sldId id="731" r:id="rId14"/>
    <p:sldId id="758" r:id="rId15"/>
    <p:sldId id="749" r:id="rId16"/>
    <p:sldId id="492" r:id="rId17"/>
    <p:sldId id="759" r:id="rId18"/>
    <p:sldId id="823" r:id="rId19"/>
    <p:sldId id="760" r:id="rId20"/>
    <p:sldId id="812" r:id="rId21"/>
    <p:sldId id="763" r:id="rId22"/>
    <p:sldId id="764" r:id="rId23"/>
    <p:sldId id="824" r:id="rId24"/>
    <p:sldId id="766" r:id="rId25"/>
    <p:sldId id="757" r:id="rId26"/>
    <p:sldId id="767" r:id="rId27"/>
    <p:sldId id="813" r:id="rId28"/>
    <p:sldId id="768" r:id="rId29"/>
    <p:sldId id="825" r:id="rId30"/>
    <p:sldId id="769" r:id="rId31"/>
    <p:sldId id="770" r:id="rId32"/>
    <p:sldId id="771" r:id="rId33"/>
    <p:sldId id="826" r:id="rId34"/>
    <p:sldId id="772" r:id="rId35"/>
    <p:sldId id="800" r:id="rId36"/>
    <p:sldId id="806" r:id="rId37"/>
    <p:sldId id="774" r:id="rId38"/>
    <p:sldId id="827" r:id="rId39"/>
    <p:sldId id="750" r:id="rId40"/>
    <p:sldId id="799" r:id="rId41"/>
    <p:sldId id="807" r:id="rId42"/>
    <p:sldId id="776" r:id="rId43"/>
    <p:sldId id="828" r:id="rId44"/>
    <p:sldId id="779" r:id="rId45"/>
    <p:sldId id="696" r:id="rId46"/>
    <p:sldId id="808" r:id="rId47"/>
    <p:sldId id="778" r:id="rId48"/>
    <p:sldId id="829" r:id="rId49"/>
    <p:sldId id="780" r:id="rId50"/>
    <p:sldId id="830" r:id="rId51"/>
    <p:sldId id="781" r:id="rId52"/>
    <p:sldId id="809" r:id="rId53"/>
    <p:sldId id="794" r:id="rId54"/>
    <p:sldId id="831" r:id="rId55"/>
    <p:sldId id="782" r:id="rId56"/>
    <p:sldId id="784" r:id="rId57"/>
    <p:sldId id="783" r:id="rId58"/>
    <p:sldId id="832" r:id="rId59"/>
    <p:sldId id="810" r:id="rId60"/>
    <p:sldId id="708" r:id="rId61"/>
    <p:sldId id="714" r:id="rId62"/>
    <p:sldId id="707" r:id="rId63"/>
    <p:sldId id="709" r:id="rId64"/>
    <p:sldId id="814" r:id="rId65"/>
    <p:sldId id="815" r:id="rId66"/>
    <p:sldId id="786" r:id="rId67"/>
    <p:sldId id="833" r:id="rId68"/>
    <p:sldId id="787" r:id="rId69"/>
    <p:sldId id="788" r:id="rId70"/>
    <p:sldId id="803" r:id="rId71"/>
    <p:sldId id="792" r:id="rId72"/>
    <p:sldId id="834" r:id="rId73"/>
    <p:sldId id="789" r:id="rId74"/>
    <p:sldId id="753" r:id="rId75"/>
    <p:sldId id="790" r:id="rId76"/>
    <p:sldId id="835" r:id="rId77"/>
    <p:sldId id="383" r:id="rId78"/>
    <p:sldId id="797" r:id="rId79"/>
    <p:sldId id="798" r:id="rId80"/>
    <p:sldId id="836" r:id="rId81"/>
    <p:sldId id="796" r:id="rId82"/>
    <p:sldId id="811" r:id="rId83"/>
    <p:sldId id="795" r:id="rId84"/>
    <p:sldId id="837" r:id="rId85"/>
    <p:sldId id="820" r:id="rId86"/>
    <p:sldId id="819" r:id="rId87"/>
    <p:sldId id="821" r:id="rId88"/>
    <p:sldId id="822" r:id="rId89"/>
    <p:sldId id="838" r:id="rId90"/>
    <p:sldId id="817" r:id="rId91"/>
    <p:sldId id="840" r:id="rId9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94"/>
  </p:normalViewPr>
  <p:slideViewPr>
    <p:cSldViewPr snapToGrid="0">
      <p:cViewPr varScale="1">
        <p:scale>
          <a:sx n="121" d="100"/>
          <a:sy n="121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2D2161-0EE0-F8B6-A86F-F5BBCBC8397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225D93-64F1-6923-627C-4422D0FFAF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28E6731A-3627-4540-8272-B82CF2DEE4E9}" type="datetimeFigureOut">
              <a:rPr lang="en-US"/>
              <a:pPr>
                <a:defRPr/>
              </a:pPr>
              <a:t>8/4/24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39CCFE-9A07-615C-AB80-E7D2D67CF8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DA1A7-808B-FF5E-B638-5573BD1F7B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EFBE9D68-E404-C943-B10A-8561CE14FE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FAE114-56F5-241C-79E4-A08EB557BE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44A751-56DD-B57E-5B22-F8E7576ED2C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20E8BE49-000C-9A44-9E55-4675536BE47B}" type="datetimeFigureOut">
              <a:rPr lang="en-US"/>
              <a:pPr>
                <a:defRPr/>
              </a:pPr>
              <a:t>8/4/24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80E134F-DEED-368E-A6AF-6076579D94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D5E3456-E082-1F45-E2DF-049F89C62B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6BC5AD-F173-0FF3-6C55-79DC6279E09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2791D4-33C1-D08A-8560-98F090C34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2C169263-0CDA-FF4B-834D-5E9AA3B802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Exploratory Testing Foundations by Maaret Pyhäjärvi is licensed under CC BY 4.0. To view a copy of this license, visit http://creativecommons.org/licenses/by/4.0/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Notes for each slide on this course are available with CC BY 4.0 at https://dev.to/maaretp/exploratory-testing-foundations-4lb3 (v. 1.0 with Robot Framework).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slides, notes and added explanation is included in 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LeanPub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book Contemporary Exploratory Testing you can download from https://leanpub.com/ExploratoryTesting. The book is ©Maaret Pyhäjärvi.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3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37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6009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4091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6651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725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3543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4709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4996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82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22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735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3544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 text moves button outside user's access as vertical scroll is disabled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words separated by line feed are counted as one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 is considered only separator for words and special characters are counted as words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possible violation's category takes possessives and leaves for human assessment and would probably be expected to be something to create programmatic rules on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You're / we're / They're contractions not recognised as violations of e-prime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Possible violations does not handle typesetter's apostrophe, only typewriter's apostrophe in calculation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Human being is noun but recognised as violation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Two part words (like people's last names) in possessive form are not recognised as possible violations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Contractions for word count (I'm) count as two words as per general googleable rules of how word counting works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 missing alt text necessary for accessibility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Accessibility warnings on contrast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Mobile use not supported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Zoom renders page unusable due to missing scroll bars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 instructions for user are unclear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Long texts without spaces go outside the grey area reserved for displaying the texts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Choosing which links are to overload this app and which open new browser window are inconsistent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Resizing the input text field can move it outside view so that it cannot be resized back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Site is missing favicon and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security.txt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both common conventions for web applications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 validator identifies 3 errors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 naming is inconsistent, some are camel case, others not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word is in single quotes, it is not properly recognised as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eprime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 box location in UI is not where user would expect it to be as per the logic of how web pages are usually operating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6437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1511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1336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451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3745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85164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5219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692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6216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5299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1288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7759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7001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1696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5501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54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6690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00824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8784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488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425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106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7416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2817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354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862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0248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0326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24661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37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445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00399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18363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89342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208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07256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4901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71943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11A643-47AD-40D4-84D7-51F39DBF4F55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95229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13278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86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645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5198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11042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1922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84656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58148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71534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53306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59218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7BDC1C-D1E6-42F5-A7DB-A1E711AED94D}" type="slidenum">
              <a:rPr lang="en-US"/>
              <a:pPr/>
              <a:t>77</a:t>
            </a:fld>
            <a:endParaRPr lang="en-US"/>
          </a:p>
        </p:txBody>
      </p:sp>
      <p:sp>
        <p:nvSpPr>
          <p:cNvPr id="1157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1157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33655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0172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93394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1636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57424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2422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the product: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E-primer is English text validator that checks texts against specific rules around avoiding verb 'to be'. It identifies rule-breaking in two categories: one that can be checked by a rule and one that needs human assessment. 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are key potential risks: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suggests the wrong corrections and misses corrections in realistic samples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miscounts words in a way that leads us to underappreciated the scale of processing done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looks wrong in some browsers and data samples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requires too much effort to learn in relation to the value of proofreading it provides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could we test the product in order to evaluate the actual risks associated with it?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Understand the rules of e-prime through research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 data samples (short/long) that represent both text in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eprime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violations of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eprime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Run them through the program.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 the core rules with automation and test core rules on multiple browsers</a:t>
            </a:r>
            <a:b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GB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Try fooling counting to count less or more with specific examples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 page on html validators and accessibility validators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Visually verify with realistic data samples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 the code / investigate implementation for tech and implementation specific impacts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Summarise learning obstacles and value for user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59191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41042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41742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510265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1634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09238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46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868376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6550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77875" y="1200150"/>
            <a:ext cx="5759450" cy="32400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9A6E2D-F83A-453F-8801-4077225DDC8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047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/4.0/?ref=chooser-v1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maaretp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7.png"/><Relationship Id="rId10" Type="http://schemas.openxmlformats.org/officeDocument/2006/relationships/image" Target="../media/image13.jpeg"/><Relationship Id="rId4" Type="http://schemas.openxmlformats.org/officeDocument/2006/relationships/image" Target="../media/image6.png"/><Relationship Id="rId9" Type="http://schemas.openxmlformats.org/officeDocument/2006/relationships/image" Target="../media/image12.jpeg"/><Relationship Id="rId14" Type="http://schemas.openxmlformats.org/officeDocument/2006/relationships/image" Target="../media/image17.jpe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E235246A-E4B7-6E4F-1EA2-C1523B709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515937" y="515937"/>
            <a:ext cx="68580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570601AE-BDCA-DAA7-AF20-884F0A5CB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419600" y="1020763"/>
            <a:ext cx="77724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pink text on a black background&#10;&#10;Description automatically generated">
            <a:extLst>
              <a:ext uri="{FF2B5EF4-FFF2-40B4-BE49-F238E27FC236}">
                <a16:creationId xmlns:a16="http://schemas.microsoft.com/office/drawing/2014/main" id="{51379075-8337-5797-0B83-5B3C76E37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" y="0"/>
            <a:ext cx="411480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0586ED-95E6-56C9-9083-25144F778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114" y="1659008"/>
            <a:ext cx="1930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7C0CFF1-8543-C3A5-6C06-C5CE6CEDE0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3" y="6213475"/>
            <a:ext cx="1538287" cy="538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9">
            <a:extLst>
              <a:ext uri="{FF2B5EF4-FFF2-40B4-BE49-F238E27FC236}">
                <a16:creationId xmlns:a16="http://schemas.microsoft.com/office/drawing/2014/main" id="{001F9705-E779-A1AC-4DE0-A76200C99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1800" y="6330950"/>
            <a:ext cx="42894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600"/>
              <a:t>by </a:t>
            </a:r>
            <a:r>
              <a:rPr lang="en-US" altLang="en-US" sz="1600">
                <a:hlinkClick r:id="rId7"/>
              </a:rPr>
              <a:t>Maaret Pyhäjärvi</a:t>
            </a:r>
            <a:r>
              <a:rPr lang="en-US" altLang="en-US" sz="1600"/>
              <a:t> is licensed under </a:t>
            </a:r>
            <a:r>
              <a:rPr lang="en-US" altLang="en-US" sz="1600">
                <a:hlinkClick r:id="rId8"/>
              </a:rPr>
              <a:t>CC BY 4.0</a:t>
            </a:r>
            <a:endParaRPr lang="en-US" altLang="en-US" sz="1600"/>
          </a:p>
        </p:txBody>
      </p:sp>
      <p:pic>
        <p:nvPicPr>
          <p:cNvPr id="10" name="Picture 10" descr="Logo&#10;&#10;Description automatically generated">
            <a:extLst>
              <a:ext uri="{FF2B5EF4-FFF2-40B4-BE49-F238E27FC236}">
                <a16:creationId xmlns:a16="http://schemas.microsoft.com/office/drawing/2014/main" id="{5D68520B-E269-3430-A2A5-7C2226562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B0595C75-3E9A-A927-048B-2BD90C9725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3E975CE-5B4A-E65E-FB2C-086C85CBE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DDACCC4A-770D-B189-CA0A-158571949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56451" y="1828038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56451" y="4307713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99958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9F36F002-4A3D-CE67-F6B0-16675268E4CF}"/>
              </a:ext>
            </a:extLst>
          </p:cNvPr>
          <p:cNvGrpSpPr>
            <a:grpSpLocks/>
          </p:cNvGrpSpPr>
          <p:nvPr/>
        </p:nvGrpSpPr>
        <p:grpSpPr bwMode="auto">
          <a:xfrm>
            <a:off x="7202488" y="4711700"/>
            <a:ext cx="2373312" cy="1389063"/>
            <a:chOff x="89452" y="0"/>
            <a:chExt cx="4114800" cy="2326776"/>
          </a:xfrm>
        </p:grpSpPr>
        <p:pic>
          <p:nvPicPr>
            <p:cNvPr id="3" name="Picture 4" descr="A pink text on a black background&#10;&#10;Description automatically generated">
              <a:extLst>
                <a:ext uri="{FF2B5EF4-FFF2-40B4-BE49-F238E27FC236}">
                  <a16:creationId xmlns:a16="http://schemas.microsoft.com/office/drawing/2014/main" id="{9BC1BCC3-9626-F93E-7022-1301BAD7A9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52" y="0"/>
              <a:ext cx="4114800" cy="1991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5">
              <a:extLst>
                <a:ext uri="{FF2B5EF4-FFF2-40B4-BE49-F238E27FC236}">
                  <a16:creationId xmlns:a16="http://schemas.microsoft.com/office/drawing/2014/main" id="{50CB1BE8-4031-AD8A-C715-D2E17B03CE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948" y="1717176"/>
              <a:ext cx="19304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7FDF90E-7663-2457-EEAD-93F658797F8D}"/>
              </a:ext>
            </a:extLst>
          </p:cNvPr>
          <p:cNvSpPr/>
          <p:nvPr/>
        </p:nvSpPr>
        <p:spPr>
          <a:xfrm>
            <a:off x="9952155" y="88900"/>
            <a:ext cx="2094890" cy="599902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glow rad="254000">
              <a:schemeClr val="accent2"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989EC8-A9BD-1089-C451-CB2B17730CEA}"/>
              </a:ext>
            </a:extLst>
          </p:cNvPr>
          <p:cNvSpPr/>
          <p:nvPr/>
        </p:nvSpPr>
        <p:spPr>
          <a:xfrm>
            <a:off x="3135247" y="1156666"/>
            <a:ext cx="6553815" cy="240424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glow rad="254000">
              <a:schemeClr val="accent1"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9" descr="Logo&#10;&#10;Description automatically generated">
            <a:extLst>
              <a:ext uri="{FF2B5EF4-FFF2-40B4-BE49-F238E27FC236}">
                <a16:creationId xmlns:a16="http://schemas.microsoft.com/office/drawing/2014/main" id="{C836A323-C27D-A66B-5DFE-69D3AA395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D488C75B-7715-6EC5-BF6F-9465AC11CF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16D1F02-D03D-CC70-8C52-36CBDDAEE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2">
            <a:extLst>
              <a:ext uri="{FF2B5EF4-FFF2-40B4-BE49-F238E27FC236}">
                <a16:creationId xmlns:a16="http://schemas.microsoft.com/office/drawing/2014/main" id="{7CB3A3B6-9BFC-F3D0-4488-7DDAB48DE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DCFB7526-3A5B-B060-6D49-6FF49B9C4D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5950" y="3778250"/>
            <a:ext cx="41830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200"/>
              <a:t>#PayToSpeak #TechVoices  </a:t>
            </a:r>
            <a:br>
              <a:rPr lang="en-US" altLang="en-US" sz="1200"/>
            </a:br>
            <a:r>
              <a:rPr lang="en-US" altLang="en-US" sz="1200"/>
              <a:t>#EnsembleTesting #EnsembleProgramming #StrongStylePairing  </a:t>
            </a:r>
            <a:br>
              <a:rPr lang="en-US" altLang="en-US" sz="1200"/>
            </a:br>
            <a:r>
              <a:rPr lang="en-US" altLang="en-US" sz="1200"/>
              <a:t>#ExploratoryTesting #TestAutomation</a:t>
            </a:r>
          </a:p>
          <a:p>
            <a:pPr eaLnBrk="1" hangingPunct="1"/>
            <a:r>
              <a:rPr lang="en-US" altLang="en-US" sz="1200"/>
              <a:t>#ModernAgile</a:t>
            </a:r>
          </a:p>
          <a:p>
            <a:pPr eaLnBrk="1" hangingPunct="1"/>
            <a:r>
              <a:rPr lang="en-US" altLang="en-US" sz="1200"/>
              <a:t>#ContemporaryExploratoryTesting</a:t>
            </a:r>
          </a:p>
        </p:txBody>
      </p:sp>
      <p:pic>
        <p:nvPicPr>
          <p:cNvPr id="12" name="Picture 11" descr="A close up of a person&#10;&#10;Description automatically generated">
            <a:extLst>
              <a:ext uri="{FF2B5EF4-FFF2-40B4-BE49-F238E27FC236}">
                <a16:creationId xmlns:a16="http://schemas.microsoft.com/office/drawing/2014/main" id="{16AD0B0D-A999-F22A-DAEA-48913C40207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/>
          <a:srcRect l="36667" t="557" r="30917" b="-557"/>
          <a:stretch/>
        </p:blipFill>
        <p:spPr>
          <a:xfrm>
            <a:off x="395662" y="1219514"/>
            <a:ext cx="2438600" cy="2419539"/>
          </a:xfrm>
          <a:prstGeom prst="ellipse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  <a:softEdge rad="112500"/>
          </a:effectLst>
        </p:spPr>
      </p:pic>
      <p:sp>
        <p:nvSpPr>
          <p:cNvPr id="13" name="Rectangle 15">
            <a:extLst>
              <a:ext uri="{FF2B5EF4-FFF2-40B4-BE49-F238E27FC236}">
                <a16:creationId xmlns:a16="http://schemas.microsoft.com/office/drawing/2014/main" id="{113FCF2B-5698-41D3-F946-207205C0C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463" y="268288"/>
            <a:ext cx="6091237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4400">
                <a:latin typeface="KG No Matter What" panose="02000507000000020003" pitchFamily="2" charset="77"/>
                <a:ea typeface="KG Manhattan Script"/>
                <a:cs typeface="KG Manhattan Script"/>
              </a:rPr>
              <a:t>Maaret Pyhäjärvi </a:t>
            </a:r>
            <a:r>
              <a:rPr lang="en-US" altLang="en-US">
                <a:solidFill>
                  <a:srgbClr val="FE9DAC"/>
                </a:solidFill>
                <a:latin typeface="KG No Matter What" panose="02000507000000020003" pitchFamily="2" charset="77"/>
                <a:ea typeface="KG Manhattan Script"/>
                <a:cs typeface="KG Manhattan Script"/>
              </a:rPr>
              <a:t>(from Finland)</a:t>
            </a:r>
            <a:endParaRPr lang="en-US" altLang="en-US" sz="4400">
              <a:solidFill>
                <a:srgbClr val="FE9DAC"/>
              </a:solidFill>
              <a:latin typeface="KG No Matter What" panose="02000507000000020003" pitchFamily="2" charset="77"/>
              <a:ea typeface="KG Manhattan Script"/>
              <a:cs typeface="KG Manhattan Script"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CEB57FA1-E660-66A5-B0B8-BC0B1D4F1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38" y="4148138"/>
            <a:ext cx="4057650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2000"/>
              <a:t>Email: maaret@iki.fi</a:t>
            </a:r>
          </a:p>
          <a:p>
            <a:pPr eaLnBrk="1" hangingPunct="1"/>
            <a:r>
              <a:rPr lang="en-US" altLang="en-US" sz="2000"/>
              <a:t>Mastodon: @maaretp@mas.to</a:t>
            </a:r>
            <a:br>
              <a:rPr lang="en-US" altLang="en-US" sz="2000"/>
            </a:br>
            <a:r>
              <a:rPr lang="en-US" altLang="en-US" sz="2000"/>
              <a:t>Web: maaretp.com</a:t>
            </a:r>
          </a:p>
          <a:p>
            <a:pPr eaLnBrk="1" hangingPunct="1"/>
            <a:r>
              <a:rPr lang="en-US" altLang="en-US" sz="2000"/>
              <a:t>Blog: visible-quality.blogspot.fi</a:t>
            </a:r>
          </a:p>
          <a:p>
            <a:pPr eaLnBrk="1" hangingPunct="1"/>
            <a:r>
              <a:rPr lang="en-US" altLang="en-US" sz="2000" i="1">
                <a:solidFill>
                  <a:srgbClr val="FFFFFF"/>
                </a:solidFill>
              </a:rPr>
              <a:t>(please connect with me through </a:t>
            </a:r>
            <a:br>
              <a:rPr lang="en-US" altLang="en-US" sz="2000" i="1">
                <a:solidFill>
                  <a:srgbClr val="FFFFFF"/>
                </a:solidFill>
              </a:rPr>
            </a:br>
            <a:r>
              <a:rPr lang="en-US" altLang="en-US" sz="2000" i="1">
                <a:solidFill>
                  <a:srgbClr val="FFFFFF"/>
                </a:solidFill>
              </a:rPr>
              <a:t>Mastodon or LinkedIn)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B0E2D383-7002-DB1B-DD2F-A9D7AF9C7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0" y="185738"/>
            <a:ext cx="127635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8">
            <a:extLst>
              <a:ext uri="{FF2B5EF4-FFF2-40B4-BE49-F238E27FC236}">
                <a16:creationId xmlns:a16="http://schemas.microsoft.com/office/drawing/2014/main" id="{FB4E1A38-7268-156E-E802-FE206A0A9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04400" y="1468438"/>
            <a:ext cx="24511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algn="ctr" eaLnBrk="1" hangingPunct="1"/>
            <a:r>
              <a:rPr lang="en-US" altLang="en-US" sz="1000">
                <a:solidFill>
                  <a:schemeClr val="bg1"/>
                </a:solidFill>
              </a:rPr>
              <a:t>https://exploratorytestingacademy.com</a:t>
            </a:r>
          </a:p>
        </p:txBody>
      </p:sp>
      <p:pic>
        <p:nvPicPr>
          <p:cNvPr id="17" name="Picture 4" descr="Software Testing Finland ry, non-profit">
            <a:extLst>
              <a:ext uri="{FF2B5EF4-FFF2-40B4-BE49-F238E27FC236}">
                <a16:creationId xmlns:a16="http://schemas.microsoft.com/office/drawing/2014/main" id="{A981BC51-5B77-DD97-6EBF-337D24DC5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6"/>
          <a:stretch>
            <a:fillRect/>
          </a:stretch>
        </p:blipFill>
        <p:spPr bwMode="auto">
          <a:xfrm>
            <a:off x="10414000" y="1774825"/>
            <a:ext cx="1277938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20">
            <a:extLst>
              <a:ext uri="{FF2B5EF4-FFF2-40B4-BE49-F238E27FC236}">
                <a16:creationId xmlns:a16="http://schemas.microsoft.com/office/drawing/2014/main" id="{9DB2AC9B-5639-4565-CAAF-CF68ED0FD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3763" y="2922588"/>
            <a:ext cx="24511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algn="ctr" eaLnBrk="1" hangingPunct="1"/>
            <a:r>
              <a:rPr lang="en-US" altLang="en-US" sz="1100">
                <a:solidFill>
                  <a:schemeClr val="bg1"/>
                </a:solidFill>
              </a:rPr>
              <a:t>Ohjelmistotestaus ry</a:t>
            </a:r>
          </a:p>
        </p:txBody>
      </p:sp>
      <p:pic>
        <p:nvPicPr>
          <p:cNvPr id="19" name="Picture 6" descr="Techvoices - diversity in conference speaking">
            <a:extLst>
              <a:ext uri="{FF2B5EF4-FFF2-40B4-BE49-F238E27FC236}">
                <a16:creationId xmlns:a16="http://schemas.microsoft.com/office/drawing/2014/main" id="{AA8EC068-FF17-BB26-BB67-9C079D3F6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9" t="3696" r="7584" b="16779"/>
          <a:stretch>
            <a:fillRect/>
          </a:stretch>
        </p:blipFill>
        <p:spPr bwMode="auto">
          <a:xfrm>
            <a:off x="10414000" y="3271838"/>
            <a:ext cx="127635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22">
            <a:extLst>
              <a:ext uri="{FF2B5EF4-FFF2-40B4-BE49-F238E27FC236}">
                <a16:creationId xmlns:a16="http://schemas.microsoft.com/office/drawing/2014/main" id="{ED865DEC-1DEA-FBE3-DF17-876C8A3458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8525" y="4451350"/>
            <a:ext cx="24511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algn="ctr" eaLnBrk="1" hangingPunct="1"/>
            <a:r>
              <a:rPr lang="en-US" altLang="en-US" sz="1100">
                <a:solidFill>
                  <a:schemeClr val="bg1"/>
                </a:solidFill>
              </a:rPr>
              <a:t>https</a:t>
            </a:r>
            <a:r>
              <a:rPr lang="en-US" altLang="en-US" sz="1100">
                <a:solidFill>
                  <a:schemeClr val="bg1"/>
                </a:solidFill>
                <a:sym typeface="Wingdings" pitchFamily="2" charset="2"/>
              </a:rPr>
              <a:t>://techvoices.org</a:t>
            </a:r>
            <a:endParaRPr lang="en-US" altLang="en-US" sz="1100">
              <a:solidFill>
                <a:schemeClr val="bg1"/>
              </a:solidFill>
            </a:endParaRPr>
          </a:p>
        </p:txBody>
      </p:sp>
      <p:pic>
        <p:nvPicPr>
          <p:cNvPr id="21" name="Picture 4" descr="TIVIA ry">
            <a:extLst>
              <a:ext uri="{FF2B5EF4-FFF2-40B4-BE49-F238E27FC236}">
                <a16:creationId xmlns:a16="http://schemas.microsoft.com/office/drawing/2014/main" id="{45C32975-9352-E18B-D666-0D7ED22BE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9325" y="5046663"/>
            <a:ext cx="79216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4" descr="Selenium PLC - Project Leadership Committee">
            <a:extLst>
              <a:ext uri="{FF2B5EF4-FFF2-40B4-BE49-F238E27FC236}">
                <a16:creationId xmlns:a16="http://schemas.microsoft.com/office/drawing/2014/main" id="{0A55B653-342E-1B26-5B14-C268C636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863" y="5046663"/>
            <a:ext cx="79375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Group 25">
            <a:extLst>
              <a:ext uri="{FF2B5EF4-FFF2-40B4-BE49-F238E27FC236}">
                <a16:creationId xmlns:a16="http://schemas.microsoft.com/office/drawing/2014/main" id="{83C19C54-12EF-F9EC-392B-7E48AF2D7F5F}"/>
              </a:ext>
            </a:extLst>
          </p:cNvPr>
          <p:cNvGrpSpPr>
            <a:grpSpLocks/>
          </p:cNvGrpSpPr>
          <p:nvPr/>
        </p:nvGrpSpPr>
        <p:grpSpPr bwMode="auto">
          <a:xfrm>
            <a:off x="3338513" y="1462088"/>
            <a:ext cx="6351587" cy="1965325"/>
            <a:chOff x="2919409" y="2198639"/>
            <a:chExt cx="6352157" cy="1964821"/>
          </a:xfrm>
        </p:grpSpPr>
        <p:pic>
          <p:nvPicPr>
            <p:cNvPr id="24" name="Picture 23" descr="Logo, company name&#10;&#10;Description automatically generated">
              <a:extLst>
                <a:ext uri="{FF2B5EF4-FFF2-40B4-BE49-F238E27FC236}">
                  <a16:creationId xmlns:a16="http://schemas.microsoft.com/office/drawing/2014/main" id="{809A5A27-78D2-CA79-1C31-BB5F4B5B2D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email"/>
            <a:srcRect t="12925"/>
            <a:stretch/>
          </p:blipFill>
          <p:spPr>
            <a:xfrm>
              <a:off x="2919409" y="2198639"/>
              <a:ext cx="2114550" cy="184123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5" name="Graphic 27">
              <a:extLst>
                <a:ext uri="{FF2B5EF4-FFF2-40B4-BE49-F238E27FC236}">
                  <a16:creationId xmlns:a16="http://schemas.microsoft.com/office/drawing/2014/main" id="{A5B2BF76-6E61-5C4C-D1FA-A3A132773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/>
            <a:stretch>
              <a:fillRect/>
            </a:stretch>
          </p:blipFill>
          <p:spPr>
            <a:xfrm>
              <a:off x="5033960" y="2319660"/>
              <a:ext cx="1543445" cy="662939"/>
            </a:xfrm>
            <a:prstGeom prst="rect">
              <a:avLst/>
            </a:prstGeom>
          </p:spPr>
        </p:pic>
        <p:sp>
          <p:nvSpPr>
            <p:cNvPr id="26" name="TextBox 28">
              <a:extLst>
                <a:ext uri="{FF2B5EF4-FFF2-40B4-BE49-F238E27FC236}">
                  <a16:creationId xmlns:a16="http://schemas.microsoft.com/office/drawing/2014/main" id="{25856694-B071-CEF7-926D-E7F5E004BB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0919" y="3794128"/>
              <a:ext cx="8115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9pPr>
            </a:lstStyle>
            <a:p>
              <a:pPr algn="ctr" eaLnBrk="1" hangingPunct="1"/>
              <a:r>
                <a:rPr lang="en-US" altLang="en-US" b="1">
                  <a:solidFill>
                    <a:schemeClr val="bg1"/>
                  </a:solidFill>
                </a:rPr>
                <a:t>2020</a:t>
              </a:r>
            </a:p>
          </p:txBody>
        </p:sp>
        <p:sp>
          <p:nvSpPr>
            <p:cNvPr id="27" name="TextBox 29">
              <a:extLst>
                <a:ext uri="{FF2B5EF4-FFF2-40B4-BE49-F238E27FC236}">
                  <a16:creationId xmlns:a16="http://schemas.microsoft.com/office/drawing/2014/main" id="{59D2238C-E055-939F-3406-D6E7FEA35C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7805" y="3779599"/>
              <a:ext cx="8115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9pPr>
            </a:lstStyle>
            <a:p>
              <a:pPr algn="ctr" eaLnBrk="1" hangingPunct="1"/>
              <a:r>
                <a:rPr lang="en-US" altLang="en-US" b="1">
                  <a:solidFill>
                    <a:schemeClr val="bg1"/>
                  </a:solidFill>
                </a:rPr>
                <a:t>2016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DA61969-E168-A3B9-CFBB-D1D5C2AAC640}"/>
                </a:ext>
              </a:extLst>
            </p:cNvPr>
            <p:cNvSpPr txBox="1"/>
            <p:nvPr/>
          </p:nvSpPr>
          <p:spPr>
            <a:xfrm>
              <a:off x="4794414" y="2966792"/>
              <a:ext cx="2686291" cy="78402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MIATPP</a:t>
              </a:r>
              <a:r>
                <a:rPr lang="en-US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 </a:t>
              </a:r>
              <a:br>
                <a:rPr lang="en-US" dirty="0">
                  <a:solidFill>
                    <a:schemeClr val="bg1"/>
                  </a:solidFill>
                  <a:latin typeface="Gill Sans MT" panose="020B0502020104020203" pitchFamily="34" charset="0"/>
                </a:rPr>
              </a:br>
              <a:r>
                <a:rPr lang="en-US" sz="1350" dirty="0">
                  <a:solidFill>
                    <a:schemeClr val="bg1"/>
                  </a:solidFill>
                  <a:latin typeface="Gill Sans Nova Light" panose="020B0604020202020204" pitchFamily="34" charset="0"/>
                </a:rPr>
                <a:t>Most Influential Agile Testing Professional Person</a:t>
              </a:r>
              <a:endParaRPr lang="en-US" dirty="0">
                <a:solidFill>
                  <a:schemeClr val="bg1"/>
                </a:solidFill>
                <a:latin typeface="Gill Sans Nova Light" panose="020B0604020202020204" pitchFamily="34" charset="0"/>
              </a:endParaRPr>
            </a:p>
          </p:txBody>
        </p:sp>
        <p:pic>
          <p:nvPicPr>
            <p:cNvPr id="29" name="Picture 2" descr="ICT 100 influencers list 2019 and 2020">
              <a:extLst>
                <a:ext uri="{FF2B5EF4-FFF2-40B4-BE49-F238E27FC236}">
                  <a16:creationId xmlns:a16="http://schemas.microsoft.com/office/drawing/2014/main" id="{2C57C6C8-E1D2-9FD1-E052-92A606BF9C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769"/>
            <a:stretch>
              <a:fillRect/>
            </a:stretch>
          </p:blipFill>
          <p:spPr bwMode="auto">
            <a:xfrm>
              <a:off x="7396849" y="2443840"/>
              <a:ext cx="1553783" cy="858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TextBox 32">
              <a:extLst>
                <a:ext uri="{FF2B5EF4-FFF2-40B4-BE49-F238E27FC236}">
                  <a16:creationId xmlns:a16="http://schemas.microsoft.com/office/drawing/2014/main" id="{5FAFB7BE-324C-668D-6924-EB097D8BB8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95322" y="3794128"/>
              <a:ext cx="207624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9pPr>
            </a:lstStyle>
            <a:p>
              <a:pPr algn="ctr" eaLnBrk="1" hangingPunct="1"/>
              <a:r>
                <a:rPr lang="en-US" altLang="en-US" b="1" dirty="0">
                  <a:solidFill>
                    <a:schemeClr val="bg1"/>
                  </a:solidFill>
                </a:rPr>
                <a:t>2019 - 2023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7854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Logo&#10;&#10;Description automatically generated">
            <a:extLst>
              <a:ext uri="{FF2B5EF4-FFF2-40B4-BE49-F238E27FC236}">
                <a16:creationId xmlns:a16="http://schemas.microsoft.com/office/drawing/2014/main" id="{0DF48A09-564E-EC51-4C76-4B48D9949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D787A3F8-4049-7E5C-0E7F-8DBB8A0CED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0E19F4F-D6FD-D730-93C4-3400339FF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FC367FF0-1AEB-16E9-8BEA-FAEDD752D8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7458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4DD18F9-3277-C6BB-7CB0-242ED1A5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ADE866-A415-4733-B5D9-3D0FFAD3B0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025167F-8D4C-2F91-C541-DC7CA56A4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CDAE16-908E-74DE-D56B-F00D09799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812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Logo&#10;&#10;Description automatically generated">
            <a:extLst>
              <a:ext uri="{FF2B5EF4-FFF2-40B4-BE49-F238E27FC236}">
                <a16:creationId xmlns:a16="http://schemas.microsoft.com/office/drawing/2014/main" id="{2900428B-0502-2010-85F2-B9424AECE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504B5331-5983-3EA0-2F4D-D3963AA6B4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8480B4A-C202-5A2E-13CB-399DFF431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F6DBC257-7EBF-6DBA-42DC-8EA634265E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95461" cy="435133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6096001" y="1828329"/>
            <a:ext cx="5201084" cy="435133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718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Logo&#10;&#10;Description automatically generated">
            <a:extLst>
              <a:ext uri="{FF2B5EF4-FFF2-40B4-BE49-F238E27FC236}">
                <a16:creationId xmlns:a16="http://schemas.microsoft.com/office/drawing/2014/main" id="{513A45DF-02CA-5741-188F-7E0DAF735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442E998C-5E7C-DF29-8672-CE9E69EF45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5BCCE5F-5FFA-DD8C-3BEF-98A4F2471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F262958B-0560-1042-4681-ACDABFC88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955902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2CDE26D6-DBB0-5DA1-3ABE-A490DE1F5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515937" y="515937"/>
            <a:ext cx="68580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639F8EDC-C7F8-AC9D-0727-CC25C4B82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419600" y="990600"/>
            <a:ext cx="77724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 descr="Logo&#10;&#10;Description automatically generated">
            <a:extLst>
              <a:ext uri="{FF2B5EF4-FFF2-40B4-BE49-F238E27FC236}">
                <a16:creationId xmlns:a16="http://schemas.microsoft.com/office/drawing/2014/main" id="{DD561264-CB62-DB40-3B53-0A09B9C8A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A3C429EF-000B-06D3-08BE-1893A0B492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DF9EF43-AFB7-0EFA-B80F-A4E9AA1D4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2690EEF3-1AC9-602B-A184-CDD7E037F3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1183389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C0DB78EB-EF18-F4C7-80BE-BD2C86F20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689350" y="-1644650"/>
            <a:ext cx="4813300" cy="1219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Logo&#10;&#10;Description automatically generated">
            <a:extLst>
              <a:ext uri="{FF2B5EF4-FFF2-40B4-BE49-F238E27FC236}">
                <a16:creationId xmlns:a16="http://schemas.microsoft.com/office/drawing/2014/main" id="{5EBA7533-FD3C-468B-DD1F-E13CA9280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2F13F668-5E83-4957-27C1-9B63C9429B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5029D6D-FE91-6E95-0D0D-D6354F616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42F6CE78-7528-758C-4A38-8E688F554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2463360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A4172E8F-CB16-481C-1EC8-FA3BA2197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9400" cy="687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Logo&#10;&#10;Description automatically generated">
            <a:extLst>
              <a:ext uri="{FF2B5EF4-FFF2-40B4-BE49-F238E27FC236}">
                <a16:creationId xmlns:a16="http://schemas.microsoft.com/office/drawing/2014/main" id="{907C2FB8-5481-CADD-883A-CEEBE8034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7C7F085B-E9FC-586C-515B-6FA27F1119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9B719AC-0BB3-D9E5-6656-18A20EBB1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F5E56DB-D619-995D-6BF1-59E5CEFF23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81453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4B9A175D-9707-7D05-D340-4277FB7EF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Logo&#10;&#10;Description automatically generated">
            <a:extLst>
              <a:ext uri="{FF2B5EF4-FFF2-40B4-BE49-F238E27FC236}">
                <a16:creationId xmlns:a16="http://schemas.microsoft.com/office/drawing/2014/main" id="{19C5100D-DC87-6C57-BE83-5FD4E4FA2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89D20692-5C27-B1CE-17FC-FA8DD0540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0D09E29-8D76-55CD-21C8-C9065665D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7AC76AA-18D7-57EE-8C05-EDEF17E07B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2303151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463C6B90-97BE-46FC-C9C6-47AC2BF2FA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E5EED4A3-85FD-991B-4BC0-28180D9DF4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TextBox 7">
            <a:extLst>
              <a:ext uri="{FF2B5EF4-FFF2-40B4-BE49-F238E27FC236}">
                <a16:creationId xmlns:a16="http://schemas.microsoft.com/office/drawing/2014/main" id="{36A25A3D-CF46-0D93-E475-DBA9315E8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2800" y="6642100"/>
            <a:ext cx="433388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xploratorytestingacademy.com/app/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eviltester.github.io/TestingApp/apps/eprimer/eprimer.html" TargetMode="Externa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E6145-D2E9-426E-B23C-39875E6155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6451" y="1828038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Exploratory Testing Foundations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BA057C-810A-4064-8FB7-1D9B8CF22B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6451" y="4307713"/>
            <a:ext cx="9144000" cy="1655762"/>
          </a:xfrm>
        </p:spPr>
        <p:txBody>
          <a:bodyPr/>
          <a:lstStyle/>
          <a:p>
            <a:r>
              <a:rPr lang="en-US" dirty="0"/>
              <a:t>Maaret Pyhäjärvi</a:t>
            </a:r>
          </a:p>
          <a:p>
            <a:r>
              <a:rPr lang="en-US" dirty="0"/>
              <a:t>v. 2.3 (2024-08-04)</a:t>
            </a:r>
          </a:p>
        </p:txBody>
      </p:sp>
    </p:spTree>
    <p:extLst>
      <p:ext uri="{BB962C8B-B14F-4D97-AF65-F5344CB8AC3E}">
        <p14:creationId xmlns:p14="http://schemas.microsoft.com/office/powerpoint/2010/main" val="389165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4D80199-C5DF-453B-A1F4-E9A880311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679174"/>
            <a:ext cx="9144000" cy="549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98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D5F1F9-8F40-48ED-BD17-C6007F27FD7B}"/>
              </a:ext>
            </a:extLst>
          </p:cNvPr>
          <p:cNvSpPr txBox="1"/>
          <p:nvPr/>
        </p:nvSpPr>
        <p:spPr>
          <a:xfrm>
            <a:off x="4566744" y="898635"/>
            <a:ext cx="518533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Stop-and-Think:</a:t>
            </a:r>
            <a:br>
              <a:rPr lang="en-US" sz="4400" dirty="0"/>
            </a:br>
            <a:r>
              <a:rPr lang="en-US" sz="4400" dirty="0"/>
              <a:t>Options for Exploring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0C88B-E564-453B-9C54-DDA59B441E98}"/>
              </a:ext>
            </a:extLst>
          </p:cNvPr>
          <p:cNvSpPr txBox="1"/>
          <p:nvPr/>
        </p:nvSpPr>
        <p:spPr>
          <a:xfrm>
            <a:off x="4566744" y="2743101"/>
            <a:ext cx="577018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would you do first, and soon after you get started?</a:t>
            </a:r>
          </a:p>
          <a:p>
            <a:endParaRPr lang="en-US" sz="2800" dirty="0"/>
          </a:p>
          <a:p>
            <a:r>
              <a:rPr lang="en-US" sz="2800" dirty="0"/>
              <a:t>List all things that come to your mind about how you could test this. What would you start from? What you would not do?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213619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1133061" y="1862673"/>
            <a:ext cx="99258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4"/>
                </a:solidFill>
                <a:latin typeface="KG No Matter What" panose="02000507000000020003" pitchFamily="2" charset="0"/>
              </a:rPr>
              <a:t>Options</a:t>
            </a:r>
            <a:r>
              <a:rPr lang="en-US" sz="7200" dirty="0">
                <a:latin typeface="KG No Matter What" panose="02000507000000020003" pitchFamily="2" charset="0"/>
              </a:rPr>
              <a:t> for Exploring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1A440-6B79-417F-964B-D727E4BAE673}"/>
              </a:ext>
            </a:extLst>
          </p:cNvPr>
          <p:cNvSpPr txBox="1"/>
          <p:nvPr/>
        </p:nvSpPr>
        <p:spPr>
          <a:xfrm>
            <a:off x="3107651" y="3354364"/>
            <a:ext cx="59767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Research the Domain</a:t>
            </a:r>
          </a:p>
          <a:p>
            <a:pPr algn="ctr"/>
            <a:r>
              <a:rPr lang="en-US" sz="3600" dirty="0"/>
              <a:t>Use test target </a:t>
            </a:r>
            <a:r>
              <a:rPr lang="en-US" sz="3600" i="1" dirty="0"/>
              <a:t>with a constraint</a:t>
            </a:r>
          </a:p>
          <a:p>
            <a:pPr 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85708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079B5-0F9B-4969-A024-CD06F479CC5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Self-management Basics on Setting Yourself Constraints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4AB9F2-D6EA-44B9-93EE-3344E2F5EA85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2</a:t>
            </a:r>
          </a:p>
        </p:txBody>
      </p:sp>
    </p:spTree>
    <p:extLst>
      <p:ext uri="{BB962C8B-B14F-4D97-AF65-F5344CB8AC3E}">
        <p14:creationId xmlns:p14="http://schemas.microsoft.com/office/powerpoint/2010/main" val="24150570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2371700" y="1610885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Charters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2927CE1-38D0-42A5-B9D4-328BF02B9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2" y="2811214"/>
            <a:ext cx="9144000" cy="286994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28C5C7-B8EF-4A45-891E-5A5AB5E65292}"/>
              </a:ext>
            </a:extLst>
          </p:cNvPr>
          <p:cNvSpPr txBox="1"/>
          <p:nvPr/>
        </p:nvSpPr>
        <p:spPr>
          <a:xfrm>
            <a:off x="3920362" y="5601711"/>
            <a:ext cx="4382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Elizabeth Zagroba’s concise template adapted from Elizabeth Hendrickson’s template</a:t>
            </a:r>
          </a:p>
        </p:txBody>
      </p:sp>
    </p:spTree>
    <p:extLst>
      <p:ext uri="{BB962C8B-B14F-4D97-AF65-F5344CB8AC3E}">
        <p14:creationId xmlns:p14="http://schemas.microsoft.com/office/powerpoint/2010/main" val="29170798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510209" y="1991433"/>
            <a:ext cx="111715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Choose Your Own </a:t>
            </a:r>
            <a:r>
              <a:rPr lang="en-US" sz="7200" dirty="0">
                <a:solidFill>
                  <a:schemeClr val="accent1"/>
                </a:solidFill>
                <a:latin typeface="KG No Matter What" panose="02000507000000020003" pitchFamily="2" charset="0"/>
              </a:rPr>
              <a:t>Constraint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1A440-6B79-417F-964B-D727E4BAE673}"/>
              </a:ext>
            </a:extLst>
          </p:cNvPr>
          <p:cNvSpPr txBox="1"/>
          <p:nvPr/>
        </p:nvSpPr>
        <p:spPr>
          <a:xfrm>
            <a:off x="2643420" y="3429000"/>
            <a:ext cx="69051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Deliberately excluding perspectives!</a:t>
            </a:r>
          </a:p>
          <a:p>
            <a:pPr algn="ctr"/>
            <a:r>
              <a:rPr lang="en-US" sz="3600" dirty="0"/>
              <a:t>Never Be Bored!</a:t>
            </a:r>
          </a:p>
        </p:txBody>
      </p:sp>
    </p:spTree>
    <p:extLst>
      <p:ext uri="{BB962C8B-B14F-4D97-AF65-F5344CB8AC3E}">
        <p14:creationId xmlns:p14="http://schemas.microsoft.com/office/powerpoint/2010/main" val="2124768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Explore with Intent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107096" y="1850337"/>
            <a:ext cx="8044069" cy="4105769"/>
            <a:chOff x="1324661" y="1970768"/>
            <a:chExt cx="5867930" cy="3097604"/>
          </a:xfrm>
        </p:grpSpPr>
        <p:sp>
          <p:nvSpPr>
            <p:cNvPr id="3" name="Rectangle 2"/>
            <p:cNvSpPr/>
            <p:nvPr/>
          </p:nvSpPr>
          <p:spPr>
            <a:xfrm>
              <a:off x="1324661" y="1970768"/>
              <a:ext cx="2901121" cy="14999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500" dirty="0"/>
                <a:t>Mission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4291470" y="1970768"/>
              <a:ext cx="2901121" cy="14999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500" dirty="0"/>
                <a:t>Charter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324661" y="3568398"/>
              <a:ext cx="2901121" cy="1499974"/>
            </a:xfrm>
            <a:prstGeom prst="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500" dirty="0"/>
                <a:t>Other Charters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291470" y="3568398"/>
              <a:ext cx="2901121" cy="1499974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500" dirty="0"/>
                <a:t>Details</a:t>
              </a:r>
            </a:p>
          </p:txBody>
        </p:sp>
      </p:grpSp>
      <p:sp>
        <p:nvSpPr>
          <p:cNvPr id="8" name="TextBox 7"/>
          <p:cNvSpPr txBox="1"/>
          <p:nvPr/>
        </p:nvSpPr>
        <p:spPr>
          <a:xfrm rot="16200000">
            <a:off x="951959" y="2567720"/>
            <a:ext cx="1654564" cy="523188"/>
          </a:xfrm>
          <a:prstGeom prst="rect">
            <a:avLst/>
          </a:prstGeom>
          <a:noFill/>
        </p:spPr>
        <p:txBody>
          <a:bodyPr wrap="none" lIns="91412" tIns="45704" rIns="91412" bIns="45704" rtlCol="0">
            <a:spAutoFit/>
          </a:bodyPr>
          <a:lstStyle/>
          <a:p>
            <a:r>
              <a:rPr lang="en-US" sz="2800" b="1" dirty="0"/>
              <a:t>INTENT</a:t>
            </a:r>
          </a:p>
        </p:txBody>
      </p:sp>
      <p:sp>
        <p:nvSpPr>
          <p:cNvPr id="9" name="TextBox 8"/>
          <p:cNvSpPr txBox="1"/>
          <p:nvPr/>
        </p:nvSpPr>
        <p:spPr>
          <a:xfrm rot="5400000">
            <a:off x="9306835" y="4772881"/>
            <a:ext cx="2391945" cy="523188"/>
          </a:xfrm>
          <a:prstGeom prst="rect">
            <a:avLst/>
          </a:prstGeom>
          <a:noFill/>
        </p:spPr>
        <p:txBody>
          <a:bodyPr wrap="none" lIns="91412" tIns="45704" rIns="91412" bIns="45704" rtlCol="0">
            <a:spAutoFit/>
          </a:bodyPr>
          <a:lstStyle/>
          <a:p>
            <a:r>
              <a:rPr lang="en-US" sz="2800" b="1" dirty="0"/>
              <a:t>LEARNINGS</a:t>
            </a:r>
          </a:p>
        </p:txBody>
      </p:sp>
    </p:spTree>
    <p:extLst>
      <p:ext uri="{BB962C8B-B14F-4D97-AF65-F5344CB8AC3E}">
        <p14:creationId xmlns:p14="http://schemas.microsoft.com/office/powerpoint/2010/main" val="3083844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D5F1F9-8F40-48ED-BD17-C6007F27FD7B}"/>
              </a:ext>
            </a:extLst>
          </p:cNvPr>
          <p:cNvSpPr txBox="1"/>
          <p:nvPr/>
        </p:nvSpPr>
        <p:spPr>
          <a:xfrm>
            <a:off x="4566747" y="898635"/>
            <a:ext cx="535524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Stop-and-Think:</a:t>
            </a:r>
            <a:br>
              <a:rPr lang="en-US" sz="4400" dirty="0"/>
            </a:br>
            <a:r>
              <a:rPr lang="en-US" sz="4400" dirty="0"/>
              <a:t>Charters, Constraints, </a:t>
            </a:r>
            <a:br>
              <a:rPr lang="en-US" sz="4400" dirty="0"/>
            </a:br>
            <a:r>
              <a:rPr lang="en-US" sz="4400" dirty="0"/>
              <a:t>Intent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0C88B-E564-453B-9C54-DDA59B441E98}"/>
              </a:ext>
            </a:extLst>
          </p:cNvPr>
          <p:cNvSpPr txBox="1"/>
          <p:nvPr/>
        </p:nvSpPr>
        <p:spPr>
          <a:xfrm>
            <a:off x="4566744" y="3429000"/>
            <a:ext cx="57701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You’re approaching the moment of first impression.  How do you want to frame your moment of first impression?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4943351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The Moment of First Impression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3</a:t>
            </a:r>
          </a:p>
        </p:txBody>
      </p:sp>
    </p:spTree>
    <p:extLst>
      <p:ext uri="{BB962C8B-B14F-4D97-AF65-F5344CB8AC3E}">
        <p14:creationId xmlns:p14="http://schemas.microsoft.com/office/powerpoint/2010/main" val="29375872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2371699" y="1862673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Options </a:t>
            </a:r>
            <a:r>
              <a:rPr lang="en-US" sz="7200" dirty="0">
                <a:solidFill>
                  <a:srgbClr val="C00000"/>
                </a:solidFill>
                <a:latin typeface="KG No Matter What" panose="02000507000000020003" pitchFamily="2" charset="0"/>
              </a:rPr>
              <a:t>Expire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1A440-6B79-417F-964B-D727E4BAE673}"/>
              </a:ext>
            </a:extLst>
          </p:cNvPr>
          <p:cNvSpPr txBox="1"/>
          <p:nvPr/>
        </p:nvSpPr>
        <p:spPr>
          <a:xfrm>
            <a:off x="2179467" y="3169624"/>
            <a:ext cx="813787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Capture First Impression</a:t>
            </a:r>
          </a:p>
          <a:p>
            <a:pPr algn="ctr"/>
            <a:r>
              <a:rPr lang="en-US" sz="3600" dirty="0"/>
              <a:t>Borrow someone else’s First Impression</a:t>
            </a:r>
          </a:p>
          <a:p>
            <a:pPr algn="ctr"/>
            <a:r>
              <a:rPr lang="en-US" sz="3600" dirty="0"/>
              <a:t>Timing of feedback changes reaction to it! </a:t>
            </a:r>
          </a:p>
        </p:txBody>
      </p:sp>
    </p:spTree>
    <p:extLst>
      <p:ext uri="{BB962C8B-B14F-4D97-AF65-F5344CB8AC3E}">
        <p14:creationId xmlns:p14="http://schemas.microsoft.com/office/powerpoint/2010/main" val="535886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9CCA8B8-6A70-40C2-A24E-9026237BF1DA}"/>
              </a:ext>
            </a:extLst>
          </p:cNvPr>
          <p:cNvSpPr txBox="1"/>
          <p:nvPr/>
        </p:nvSpPr>
        <p:spPr>
          <a:xfrm>
            <a:off x="2007704" y="2274838"/>
            <a:ext cx="817659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KG No Matter What" panose="02000507000000020003" pitchFamily="2" charset="0"/>
              </a:rPr>
              <a:t>Optimizing the </a:t>
            </a:r>
            <a:r>
              <a:rPr lang="en-US" sz="8000" dirty="0">
                <a:solidFill>
                  <a:schemeClr val="accent2"/>
                </a:solidFill>
                <a:latin typeface="KG No Matter What" panose="02000507000000020003" pitchFamily="2" charset="0"/>
              </a:rPr>
              <a:t>value of testing</a:t>
            </a:r>
          </a:p>
        </p:txBody>
      </p:sp>
    </p:spTree>
    <p:extLst>
      <p:ext uri="{BB962C8B-B14F-4D97-AF65-F5344CB8AC3E}">
        <p14:creationId xmlns:p14="http://schemas.microsoft.com/office/powerpoint/2010/main" val="214418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496588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578FB38-7392-4E89-B317-6344A911E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KG No Matter What" panose="02000507000000020003" pitchFamily="2" charset="0"/>
              </a:rPr>
              <a:t>Example: Test Results, Red is Bug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478259-6195-4440-B197-6D7BD1ADD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594862"/>
            <a:ext cx="9144000" cy="456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7312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583095" y="1478360"/>
            <a:ext cx="110258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Bugs are </a:t>
            </a:r>
            <a:r>
              <a:rPr lang="en-US" sz="7200" dirty="0">
                <a:solidFill>
                  <a:schemeClr val="accent1"/>
                </a:solidFill>
                <a:latin typeface="KG No Matter What" panose="02000507000000020003" pitchFamily="2" charset="0"/>
              </a:rPr>
              <a:t>Conversation</a:t>
            </a:r>
            <a:r>
              <a:rPr lang="en-US" sz="7200" dirty="0">
                <a:latin typeface="KG No Matter What" panose="02000507000000020003" pitchFamily="2" charset="0"/>
              </a:rPr>
              <a:t> Starters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1A440-6B79-417F-964B-D727E4BAE673}"/>
              </a:ext>
            </a:extLst>
          </p:cNvPr>
          <p:cNvSpPr txBox="1"/>
          <p:nvPr/>
        </p:nvSpPr>
        <p:spPr>
          <a:xfrm>
            <a:off x="1818974" y="3786684"/>
            <a:ext cx="85540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Bug is anything that might bug a user. </a:t>
            </a:r>
          </a:p>
          <a:p>
            <a:pPr algn="ctr"/>
            <a:r>
              <a:rPr lang="en-US" sz="3600" dirty="0"/>
              <a:t>You start conversations about defects and change requests.</a:t>
            </a:r>
          </a:p>
        </p:txBody>
      </p:sp>
    </p:spTree>
    <p:extLst>
      <p:ext uri="{BB962C8B-B14F-4D97-AF65-F5344CB8AC3E}">
        <p14:creationId xmlns:p14="http://schemas.microsoft.com/office/powerpoint/2010/main" val="2791096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Recognizing and Learning a Domain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4</a:t>
            </a:r>
          </a:p>
        </p:txBody>
      </p:sp>
    </p:spTree>
    <p:extLst>
      <p:ext uri="{BB962C8B-B14F-4D97-AF65-F5344CB8AC3E}">
        <p14:creationId xmlns:p14="http://schemas.microsoft.com/office/powerpoint/2010/main" val="2131722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80B56F-2AE7-40EB-9FDB-F966B51FCB93}"/>
              </a:ext>
            </a:extLst>
          </p:cNvPr>
          <p:cNvSpPr txBox="1"/>
          <p:nvPr/>
        </p:nvSpPr>
        <p:spPr>
          <a:xfrm>
            <a:off x="2069109" y="1453227"/>
            <a:ext cx="775340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Conference</a:t>
            </a:r>
            <a:br>
              <a:rPr lang="en-US" sz="7200" dirty="0">
                <a:latin typeface="KG No Matter What" panose="02000507000000020003" pitchFamily="2" charset="0"/>
              </a:rPr>
            </a:br>
            <a:r>
              <a:rPr lang="en-US" sz="7200" dirty="0">
                <a:latin typeface="KG No Matter What" panose="02000507000000020003" pitchFamily="2" charset="0"/>
              </a:rPr>
              <a:t>Reference</a:t>
            </a:r>
            <a:br>
              <a:rPr lang="en-US" sz="7200" dirty="0">
                <a:latin typeface="KG No Matter What" panose="02000507000000020003" pitchFamily="2" charset="0"/>
              </a:rPr>
            </a:br>
            <a:r>
              <a:rPr lang="en-US" sz="7200" dirty="0">
                <a:latin typeface="KG No Matter What" panose="02000507000000020003" pitchFamily="2" charset="0"/>
              </a:rPr>
              <a:t>Inference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9755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76EF7A-13CC-4CD8-B4D3-E9A7A25B1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2950" y="0"/>
            <a:ext cx="6846372" cy="633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412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5A90E7-5613-40D8-A955-37A24F8F8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174" y="346841"/>
            <a:ext cx="7743092" cy="6164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150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468254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818516" y="469606"/>
            <a:ext cx="78758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Learning of Domain of E-Primer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84B3F4F-30E7-4A18-8BE0-E55FF69B0D80}"/>
              </a:ext>
            </a:extLst>
          </p:cNvPr>
          <p:cNvGraphicFramePr>
            <a:graphicFrameLocks noGrp="1"/>
          </p:cNvGraphicFramePr>
          <p:nvPr/>
        </p:nvGraphicFramePr>
        <p:xfrm>
          <a:off x="4211790" y="1657878"/>
          <a:ext cx="6096000" cy="420624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67989">
                  <a:extLst>
                    <a:ext uri="{9D8B030D-6E8A-4147-A177-3AD203B41FA5}">
                      <a16:colId xmlns:a16="http://schemas.microsoft.com/office/drawing/2014/main" val="3284572817"/>
                    </a:ext>
                  </a:extLst>
                </a:gridCol>
                <a:gridCol w="3928011">
                  <a:extLst>
                    <a:ext uri="{9D8B030D-6E8A-4147-A177-3AD203B41FA5}">
                      <a16:colId xmlns:a16="http://schemas.microsoft.com/office/drawing/2014/main" val="20568187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0" dirty="0"/>
                        <a:t>Core Idea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/>
                        <a:t>Writing English language avoiding verb “be” in all its forms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512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Why?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Someone claims it had benefits, intellectual challenge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987615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Examples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Used in sentences</a:t>
                      </a:r>
                    </a:p>
                    <a:p>
                      <a:r>
                        <a:rPr lang="en-US" sz="2800" dirty="0"/>
                        <a:t>Listed examples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842578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Sample texts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The Bible!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8244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61724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Recognizing Functionality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5</a:t>
            </a:r>
          </a:p>
        </p:txBody>
      </p:sp>
    </p:spTree>
    <p:extLst>
      <p:ext uri="{BB962C8B-B14F-4D97-AF65-F5344CB8AC3E}">
        <p14:creationId xmlns:p14="http://schemas.microsoft.com/office/powerpoint/2010/main" val="2845862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1CA8FB1-EAEE-416E-9AF8-8D69976FBA8C}"/>
              </a:ext>
            </a:extLst>
          </p:cNvPr>
          <p:cNvSpPr txBox="1"/>
          <p:nvPr/>
        </p:nvSpPr>
        <p:spPr>
          <a:xfrm>
            <a:off x="3144933" y="3555187"/>
            <a:ext cx="19663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Test Design </a:t>
            </a:r>
            <a:br>
              <a:rPr lang="en-US" sz="2800" dirty="0"/>
            </a:br>
            <a:r>
              <a:rPr lang="en-US" sz="2800" dirty="0"/>
              <a:t>(ideas)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A32CEF0-1694-4394-BE49-4D35DA4E4676}"/>
              </a:ext>
            </a:extLst>
          </p:cNvPr>
          <p:cNvSpPr txBox="1"/>
          <p:nvPr/>
        </p:nvSpPr>
        <p:spPr>
          <a:xfrm>
            <a:off x="6562524" y="3555187"/>
            <a:ext cx="24092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Test Execution </a:t>
            </a:r>
            <a:br>
              <a:rPr lang="en-US" sz="2800" dirty="0"/>
            </a:br>
            <a:r>
              <a:rPr lang="en-US" sz="2800" dirty="0"/>
              <a:t>(information)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3203FF7-7A44-4349-B93F-5211A4080190}"/>
              </a:ext>
            </a:extLst>
          </p:cNvPr>
          <p:cNvSpPr/>
          <p:nvPr/>
        </p:nvSpPr>
        <p:spPr>
          <a:xfrm>
            <a:off x="4093780" y="2577378"/>
            <a:ext cx="3673366" cy="954107"/>
          </a:xfrm>
          <a:custGeom>
            <a:avLst/>
            <a:gdLst>
              <a:gd name="connsiteX0" fmla="*/ 0 w 4162097"/>
              <a:gd name="connsiteY0" fmla="*/ 1255552 h 1302849"/>
              <a:gd name="connsiteX1" fmla="*/ 1292773 w 4162097"/>
              <a:gd name="connsiteY1" fmla="*/ 167731 h 1302849"/>
              <a:gd name="connsiteX2" fmla="*/ 2822028 w 4162097"/>
              <a:gd name="connsiteY2" fmla="*/ 120435 h 1302849"/>
              <a:gd name="connsiteX3" fmla="*/ 4162097 w 4162097"/>
              <a:gd name="connsiteY3" fmla="*/ 1302849 h 1302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2097" h="1302849">
                <a:moveTo>
                  <a:pt x="0" y="1255552"/>
                </a:moveTo>
                <a:cubicBezTo>
                  <a:pt x="411217" y="806234"/>
                  <a:pt x="822435" y="356917"/>
                  <a:pt x="1292773" y="167731"/>
                </a:cubicBezTo>
                <a:cubicBezTo>
                  <a:pt x="1763111" y="-21455"/>
                  <a:pt x="2343807" y="-68751"/>
                  <a:pt x="2822028" y="120435"/>
                </a:cubicBezTo>
                <a:cubicBezTo>
                  <a:pt x="3300249" y="309621"/>
                  <a:pt x="3852042" y="1105780"/>
                  <a:pt x="4162097" y="1302849"/>
                </a:cubicBezTo>
              </a:path>
            </a:pathLst>
          </a:custGeom>
          <a:ln w="76200"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43BB158-F97F-42CC-B515-FFA0AB469E3C}"/>
              </a:ext>
            </a:extLst>
          </p:cNvPr>
          <p:cNvSpPr/>
          <p:nvPr/>
        </p:nvSpPr>
        <p:spPr>
          <a:xfrm rot="10800000">
            <a:off x="4093780" y="4543507"/>
            <a:ext cx="3673366" cy="954107"/>
          </a:xfrm>
          <a:custGeom>
            <a:avLst/>
            <a:gdLst>
              <a:gd name="connsiteX0" fmla="*/ 0 w 4162097"/>
              <a:gd name="connsiteY0" fmla="*/ 1255552 h 1302849"/>
              <a:gd name="connsiteX1" fmla="*/ 1292773 w 4162097"/>
              <a:gd name="connsiteY1" fmla="*/ 167731 h 1302849"/>
              <a:gd name="connsiteX2" fmla="*/ 2822028 w 4162097"/>
              <a:gd name="connsiteY2" fmla="*/ 120435 h 1302849"/>
              <a:gd name="connsiteX3" fmla="*/ 4162097 w 4162097"/>
              <a:gd name="connsiteY3" fmla="*/ 1302849 h 1302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2097" h="1302849">
                <a:moveTo>
                  <a:pt x="0" y="1255552"/>
                </a:moveTo>
                <a:cubicBezTo>
                  <a:pt x="411217" y="806234"/>
                  <a:pt x="822435" y="356917"/>
                  <a:pt x="1292773" y="167731"/>
                </a:cubicBezTo>
                <a:cubicBezTo>
                  <a:pt x="1763111" y="-21455"/>
                  <a:pt x="2343807" y="-68751"/>
                  <a:pt x="2822028" y="120435"/>
                </a:cubicBezTo>
                <a:cubicBezTo>
                  <a:pt x="3300249" y="309621"/>
                  <a:pt x="3852042" y="1105780"/>
                  <a:pt x="4162097" y="1302849"/>
                </a:cubicBezTo>
              </a:path>
            </a:pathLst>
          </a:custGeom>
          <a:ln w="76200"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CCA8B8-6A70-40C2-A24E-9026237BF1DA}"/>
              </a:ext>
            </a:extLst>
          </p:cNvPr>
          <p:cNvSpPr txBox="1"/>
          <p:nvPr/>
        </p:nvSpPr>
        <p:spPr>
          <a:xfrm>
            <a:off x="3959838" y="747928"/>
            <a:ext cx="42723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KG No Matter What" panose="02000507000000020003" pitchFamily="2" charset="0"/>
              </a:rPr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6046468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980B56F-2AE7-40EB-9FDB-F966B51FCB93}"/>
              </a:ext>
            </a:extLst>
          </p:cNvPr>
          <p:cNvSpPr txBox="1"/>
          <p:nvPr/>
        </p:nvSpPr>
        <p:spPr>
          <a:xfrm>
            <a:off x="2069109" y="1453227"/>
            <a:ext cx="7753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Naming of </a:t>
            </a:r>
            <a:r>
              <a:rPr lang="en-US" sz="7200" dirty="0">
                <a:solidFill>
                  <a:srgbClr val="C00000"/>
                </a:solidFill>
                <a:latin typeface="KG No Matter What" panose="02000507000000020003" pitchFamily="2" charset="0"/>
              </a:rPr>
              <a:t>Function</a:t>
            </a:r>
          </a:p>
          <a:p>
            <a:pPr algn="ctr"/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F584D9-9D86-435E-A180-D009F3F87269}"/>
              </a:ext>
            </a:extLst>
          </p:cNvPr>
          <p:cNvSpPr txBox="1"/>
          <p:nvPr/>
        </p:nvSpPr>
        <p:spPr>
          <a:xfrm>
            <a:off x="4283744" y="3429000"/>
            <a:ext cx="362451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Functions in Code</a:t>
            </a:r>
          </a:p>
          <a:p>
            <a:pPr algn="ctr"/>
            <a:r>
              <a:rPr lang="en-US" sz="3600" dirty="0"/>
              <a:t>Expected Features</a:t>
            </a:r>
          </a:p>
          <a:p>
            <a:pPr algn="ctr"/>
            <a:r>
              <a:rPr lang="en-US" sz="3600" dirty="0"/>
              <a:t>Visible Features</a:t>
            </a:r>
          </a:p>
        </p:txBody>
      </p:sp>
    </p:spTree>
    <p:extLst>
      <p:ext uri="{BB962C8B-B14F-4D97-AF65-F5344CB8AC3E}">
        <p14:creationId xmlns:p14="http://schemas.microsoft.com/office/powerpoint/2010/main" val="708436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2764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818516" y="469606"/>
            <a:ext cx="802174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Learning of Function of E-Primer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84B3F4F-30E7-4A18-8BE0-E55FF69B0D80}"/>
              </a:ext>
            </a:extLst>
          </p:cNvPr>
          <p:cNvGraphicFramePr>
            <a:graphicFrameLocks noGrp="1"/>
          </p:cNvGraphicFramePr>
          <p:nvPr/>
        </p:nvGraphicFramePr>
        <p:xfrm>
          <a:off x="4211790" y="1657878"/>
          <a:ext cx="6096000" cy="43891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67989">
                  <a:extLst>
                    <a:ext uri="{9D8B030D-6E8A-4147-A177-3AD203B41FA5}">
                      <a16:colId xmlns:a16="http://schemas.microsoft.com/office/drawing/2014/main" val="3284572817"/>
                    </a:ext>
                  </a:extLst>
                </a:gridCol>
                <a:gridCol w="3928011">
                  <a:extLst>
                    <a:ext uri="{9D8B030D-6E8A-4147-A177-3AD203B41FA5}">
                      <a16:colId xmlns:a16="http://schemas.microsoft.com/office/drawing/2014/main" val="20568187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0" dirty="0"/>
                        <a:t>Input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/>
                        <a:t>Text field and button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512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Output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Three numbers, text area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987615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Containers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Resizable text field, resizable browser window, page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842578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Presentation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Fonts, text and element sizes, order of functions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824413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Browser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Settings, zoom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494941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Algorithm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Recognizing </a:t>
                      </a:r>
                      <a:r>
                        <a:rPr lang="en-US" sz="2800" dirty="0" err="1"/>
                        <a:t>eprime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29940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30029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Recognizing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6</a:t>
            </a:r>
          </a:p>
        </p:txBody>
      </p:sp>
    </p:spTree>
    <p:extLst>
      <p:ext uri="{BB962C8B-B14F-4D97-AF65-F5344CB8AC3E}">
        <p14:creationId xmlns:p14="http://schemas.microsoft.com/office/powerpoint/2010/main" val="39573564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EDCB7B05-849D-4BCF-ACAC-EAF456AF975C}"/>
              </a:ext>
            </a:extLst>
          </p:cNvPr>
          <p:cNvSpPr/>
          <p:nvPr/>
        </p:nvSpPr>
        <p:spPr>
          <a:xfrm>
            <a:off x="8148065" y="4882433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7831197-4EFE-4070-80EE-6820CF253F5E}"/>
              </a:ext>
            </a:extLst>
          </p:cNvPr>
          <p:cNvSpPr/>
          <p:nvPr/>
        </p:nvSpPr>
        <p:spPr>
          <a:xfrm>
            <a:off x="8584240" y="4882433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80B56F-2AE7-40EB-9FDB-F966B51FCB93}"/>
              </a:ext>
            </a:extLst>
          </p:cNvPr>
          <p:cNvSpPr txBox="1"/>
          <p:nvPr/>
        </p:nvSpPr>
        <p:spPr>
          <a:xfrm>
            <a:off x="2069109" y="1453227"/>
            <a:ext cx="7753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6"/>
                </a:solidFill>
                <a:latin typeface="KG No Matter What" panose="02000507000000020003" pitchFamily="2" charset="0"/>
              </a:rPr>
              <a:t>Data</a:t>
            </a:r>
            <a:r>
              <a:rPr lang="en-US" sz="7200" dirty="0">
                <a:latin typeface="KG No Matter What" panose="02000507000000020003" pitchFamily="2" charset="0"/>
              </a:rPr>
              <a:t> or Variables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  <a:p>
            <a:pPr algn="ctr"/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3AB874-9691-4CAD-B41E-5B69183F16E2}"/>
              </a:ext>
            </a:extLst>
          </p:cNvPr>
          <p:cNvSpPr txBox="1"/>
          <p:nvPr/>
        </p:nvSpPr>
        <p:spPr>
          <a:xfrm>
            <a:off x="5479869" y="5220107"/>
            <a:ext cx="995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Function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F156F9-050A-4BF4-AA9E-445A68A5E3E8}"/>
              </a:ext>
            </a:extLst>
          </p:cNvPr>
          <p:cNvSpPr/>
          <p:nvPr/>
        </p:nvSpPr>
        <p:spPr>
          <a:xfrm>
            <a:off x="2942897" y="4871545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4B7312-6554-4A1B-8F86-52FFD693FA9B}"/>
              </a:ext>
            </a:extLst>
          </p:cNvPr>
          <p:cNvSpPr/>
          <p:nvPr/>
        </p:nvSpPr>
        <p:spPr>
          <a:xfrm>
            <a:off x="3379077" y="4877576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2AC8C22-698F-4048-B6EB-F530CD77737E}"/>
              </a:ext>
            </a:extLst>
          </p:cNvPr>
          <p:cNvSpPr/>
          <p:nvPr/>
        </p:nvSpPr>
        <p:spPr>
          <a:xfrm>
            <a:off x="3831023" y="4876795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0D61A3B-DC7E-4D8E-994C-E12FF803AEF5}"/>
              </a:ext>
            </a:extLst>
          </p:cNvPr>
          <p:cNvSpPr/>
          <p:nvPr/>
        </p:nvSpPr>
        <p:spPr>
          <a:xfrm>
            <a:off x="4251440" y="4871538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ECFF1D6-EE12-44AD-8B94-2F87520D2A4E}"/>
              </a:ext>
            </a:extLst>
          </p:cNvPr>
          <p:cNvSpPr/>
          <p:nvPr/>
        </p:nvSpPr>
        <p:spPr>
          <a:xfrm>
            <a:off x="4687619" y="4877577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997F575-2B48-4484-A3BB-7823DC6DB406}"/>
              </a:ext>
            </a:extLst>
          </p:cNvPr>
          <p:cNvSpPr/>
          <p:nvPr/>
        </p:nvSpPr>
        <p:spPr>
          <a:xfrm>
            <a:off x="5123799" y="4876796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68F9BAA-C965-40ED-A022-719F6FECFC24}"/>
              </a:ext>
            </a:extLst>
          </p:cNvPr>
          <p:cNvSpPr/>
          <p:nvPr/>
        </p:nvSpPr>
        <p:spPr>
          <a:xfrm>
            <a:off x="5575745" y="4871538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6BE1FA6-50B5-4DB6-81D7-F8FEB47B45B3}"/>
              </a:ext>
            </a:extLst>
          </p:cNvPr>
          <p:cNvSpPr/>
          <p:nvPr/>
        </p:nvSpPr>
        <p:spPr>
          <a:xfrm>
            <a:off x="5996162" y="4877570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B20FE13-5B94-4F45-AB9A-2041D16FF0D6}"/>
              </a:ext>
            </a:extLst>
          </p:cNvPr>
          <p:cNvSpPr/>
          <p:nvPr/>
        </p:nvSpPr>
        <p:spPr>
          <a:xfrm>
            <a:off x="6400807" y="4876797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BA1DAF1-ADD0-42AC-AED2-B036A20FF5D1}"/>
              </a:ext>
            </a:extLst>
          </p:cNvPr>
          <p:cNvSpPr/>
          <p:nvPr/>
        </p:nvSpPr>
        <p:spPr>
          <a:xfrm>
            <a:off x="6836987" y="4871539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AD31DE-9976-4EDA-8970-727AA397329F}"/>
              </a:ext>
            </a:extLst>
          </p:cNvPr>
          <p:cNvSpPr/>
          <p:nvPr/>
        </p:nvSpPr>
        <p:spPr>
          <a:xfrm>
            <a:off x="7273175" y="4876790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F87EF8-5BD8-4BEF-B51E-FDC503E41CD0}"/>
              </a:ext>
            </a:extLst>
          </p:cNvPr>
          <p:cNvSpPr/>
          <p:nvPr/>
        </p:nvSpPr>
        <p:spPr>
          <a:xfrm>
            <a:off x="7709350" y="4876790"/>
            <a:ext cx="299544" cy="2680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6A0EC78-CC89-4237-BF5B-4C1E81E58EB3}"/>
              </a:ext>
            </a:extLst>
          </p:cNvPr>
          <p:cNvCxnSpPr>
            <a:cxnSpLocks/>
          </p:cNvCxnSpPr>
          <p:nvPr/>
        </p:nvCxnSpPr>
        <p:spPr>
          <a:xfrm>
            <a:off x="2942900" y="5139559"/>
            <a:ext cx="5940887" cy="0"/>
          </a:xfrm>
          <a:prstGeom prst="line">
            <a:avLst/>
          </a:prstGeom>
          <a:ln w="762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9CD3966-4801-456F-BB40-CCC43F6EACC8}"/>
              </a:ext>
            </a:extLst>
          </p:cNvPr>
          <p:cNvCxnSpPr/>
          <p:nvPr/>
        </p:nvCxnSpPr>
        <p:spPr>
          <a:xfrm flipV="1">
            <a:off x="2942897" y="2991556"/>
            <a:ext cx="0" cy="2147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03937CB-5AFA-44D1-ADA7-0846AC2EEF18}"/>
              </a:ext>
            </a:extLst>
          </p:cNvPr>
          <p:cNvSpPr txBox="1"/>
          <p:nvPr/>
        </p:nvSpPr>
        <p:spPr>
          <a:xfrm rot="16200000">
            <a:off x="2443084" y="381672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E97ABF8-640C-4DA1-9123-D694CCCB1158}"/>
              </a:ext>
            </a:extLst>
          </p:cNvPr>
          <p:cNvSpPr/>
          <p:nvPr/>
        </p:nvSpPr>
        <p:spPr>
          <a:xfrm>
            <a:off x="3829270" y="4614423"/>
            <a:ext cx="299544" cy="2680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801C3F5-AE20-46CC-B52B-8B76CC6B505E}"/>
              </a:ext>
            </a:extLst>
          </p:cNvPr>
          <p:cNvSpPr/>
          <p:nvPr/>
        </p:nvSpPr>
        <p:spPr>
          <a:xfrm>
            <a:off x="4687622" y="3429000"/>
            <a:ext cx="299541" cy="143699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DCC6BBE-1C78-4F58-B504-77FF4673E59A}"/>
              </a:ext>
            </a:extLst>
          </p:cNvPr>
          <p:cNvSpPr/>
          <p:nvPr/>
        </p:nvSpPr>
        <p:spPr>
          <a:xfrm>
            <a:off x="7709354" y="2991559"/>
            <a:ext cx="299540" cy="187435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E4DC93C-D7F9-4B09-A2AB-39A68A8F4E42}"/>
              </a:ext>
            </a:extLst>
          </p:cNvPr>
          <p:cNvSpPr/>
          <p:nvPr/>
        </p:nvSpPr>
        <p:spPr>
          <a:xfrm>
            <a:off x="5574261" y="4240483"/>
            <a:ext cx="299539" cy="6273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5B1A882-EE70-41C4-88A7-9952395A49F3}"/>
              </a:ext>
            </a:extLst>
          </p:cNvPr>
          <p:cNvSpPr/>
          <p:nvPr/>
        </p:nvSpPr>
        <p:spPr>
          <a:xfrm>
            <a:off x="5996642" y="4598278"/>
            <a:ext cx="299544" cy="2680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70C82A8-085F-466B-B3BD-1C26FDB60EC7}"/>
              </a:ext>
            </a:extLst>
          </p:cNvPr>
          <p:cNvSpPr/>
          <p:nvPr/>
        </p:nvSpPr>
        <p:spPr>
          <a:xfrm>
            <a:off x="6403037" y="3700530"/>
            <a:ext cx="299540" cy="1174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9831999-D883-496F-B210-63D124C7A3D8}"/>
              </a:ext>
            </a:extLst>
          </p:cNvPr>
          <p:cNvSpPr/>
          <p:nvPr/>
        </p:nvSpPr>
        <p:spPr>
          <a:xfrm>
            <a:off x="6837662" y="4316547"/>
            <a:ext cx="296342" cy="55538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DDEBAD0-ED74-4844-AE73-7E348A71FFD4}"/>
              </a:ext>
            </a:extLst>
          </p:cNvPr>
          <p:cNvSpPr/>
          <p:nvPr/>
        </p:nvSpPr>
        <p:spPr>
          <a:xfrm>
            <a:off x="8147175" y="4599776"/>
            <a:ext cx="299544" cy="2680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2E05D90-BFC0-4E2D-B05F-50471B2C728A}"/>
              </a:ext>
            </a:extLst>
          </p:cNvPr>
          <p:cNvSpPr/>
          <p:nvPr/>
        </p:nvSpPr>
        <p:spPr>
          <a:xfrm>
            <a:off x="3380164" y="4018677"/>
            <a:ext cx="300772" cy="85811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4159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2219295" y="1759785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Versatile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549963" y="3107944"/>
            <a:ext cx="11092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Lifecycle of Data: Create, Read, Update, Delete</a:t>
            </a:r>
          </a:p>
          <a:p>
            <a:pPr algn="ctr"/>
            <a:r>
              <a:rPr lang="en-US" sz="3600" dirty="0"/>
              <a:t>Known problematic inputs: GitHub Naughty Strings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6E5AAB2-8EA7-4CE4-A4E8-7527FF1D9737}"/>
              </a:ext>
            </a:extLst>
          </p:cNvPr>
          <p:cNvSpPr/>
          <p:nvPr/>
        </p:nvSpPr>
        <p:spPr>
          <a:xfrm>
            <a:off x="2730391" y="4602366"/>
            <a:ext cx="75471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https://github.com/minimaxir/big-list-of-naughty-strings/blob/master/blns.txt</a:t>
            </a:r>
          </a:p>
        </p:txBody>
      </p:sp>
    </p:spTree>
    <p:extLst>
      <p:ext uri="{BB962C8B-B14F-4D97-AF65-F5344CB8AC3E}">
        <p14:creationId xmlns:p14="http://schemas.microsoft.com/office/powerpoint/2010/main" val="368467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130063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818513" y="469606"/>
            <a:ext cx="719299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Learning of Data of E-Primer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684B3F4F-30E7-4A18-8BE0-E55FF69B0D80}"/>
              </a:ext>
            </a:extLst>
          </p:cNvPr>
          <p:cNvGraphicFramePr>
            <a:graphicFrameLocks noGrp="1"/>
          </p:cNvGraphicFramePr>
          <p:nvPr/>
        </p:nvGraphicFramePr>
        <p:xfrm>
          <a:off x="4211790" y="1657878"/>
          <a:ext cx="6096000" cy="42976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67989">
                  <a:extLst>
                    <a:ext uri="{9D8B030D-6E8A-4147-A177-3AD203B41FA5}">
                      <a16:colId xmlns:a16="http://schemas.microsoft.com/office/drawing/2014/main" val="3284572817"/>
                    </a:ext>
                  </a:extLst>
                </a:gridCol>
                <a:gridCol w="3928011">
                  <a:extLst>
                    <a:ext uri="{9D8B030D-6E8A-4147-A177-3AD203B41FA5}">
                      <a16:colId xmlns:a16="http://schemas.microsoft.com/office/drawing/2014/main" val="20568187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0" dirty="0"/>
                        <a:t>Word delimiter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0" dirty="0"/>
                        <a:t>Space, wordcount breaks with characters and line change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512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Types of apostrophes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Typesetter / typewriter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987615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Long 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Copied / tool generated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842578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Valid </a:t>
                      </a:r>
                      <a:r>
                        <a:rPr lang="en-US" sz="2800" dirty="0" err="1"/>
                        <a:t>eprime</a:t>
                      </a:r>
                      <a:endParaRPr 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Recognizing right as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824413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 err="1"/>
                        <a:t>Eprime</a:t>
                      </a:r>
                      <a:r>
                        <a:rPr lang="en-US" sz="2800" dirty="0"/>
                        <a:t> violations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Recognizing wrong as wrong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494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05337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Recognizing Application and Execution Environment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7</a:t>
            </a:r>
          </a:p>
        </p:txBody>
      </p:sp>
    </p:spTree>
    <p:extLst>
      <p:ext uri="{BB962C8B-B14F-4D97-AF65-F5344CB8AC3E}">
        <p14:creationId xmlns:p14="http://schemas.microsoft.com/office/powerpoint/2010/main" val="35028348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3076619-0437-4263-9367-3C8854037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106" y="2765047"/>
            <a:ext cx="7645793" cy="35307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B71749-88F2-4929-9B0B-2766F13A30A6}"/>
              </a:ext>
            </a:extLst>
          </p:cNvPr>
          <p:cNvSpPr txBox="1"/>
          <p:nvPr/>
        </p:nvSpPr>
        <p:spPr>
          <a:xfrm>
            <a:off x="477078" y="456720"/>
            <a:ext cx="112643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What </a:t>
            </a:r>
            <a:r>
              <a:rPr lang="en-US" sz="7200" dirty="0">
                <a:solidFill>
                  <a:schemeClr val="accent2"/>
                </a:solidFill>
                <a:latin typeface="KG No Matter What" panose="02000507000000020003" pitchFamily="2" charset="0"/>
              </a:rPr>
              <a:t>You Coded </a:t>
            </a:r>
            <a:r>
              <a:rPr lang="en-US" sz="7200" dirty="0">
                <a:latin typeface="KG No Matter What" panose="02000507000000020003" pitchFamily="2" charset="0"/>
              </a:rPr>
              <a:t>is a Bad Constraint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7587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2219297" y="1157282"/>
            <a:ext cx="77534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KG No Matter What" panose="02000507000000020003" pitchFamily="2" charset="0"/>
              </a:rPr>
              <a:t>Exploratory Testing </a:t>
            </a:r>
            <a:r>
              <a:rPr lang="en-US" sz="8000" dirty="0">
                <a:solidFill>
                  <a:schemeClr val="accent2"/>
                </a:solidFill>
                <a:latin typeface="KG No Matter What" panose="02000507000000020003" pitchFamily="2" charset="0"/>
              </a:rPr>
              <a:t>the Verb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89827D0-C1FC-4703-AE88-53156407FD6F}"/>
              </a:ext>
            </a:extLst>
          </p:cNvPr>
          <p:cNvGrpSpPr/>
          <p:nvPr/>
        </p:nvGrpSpPr>
        <p:grpSpPr>
          <a:xfrm>
            <a:off x="980660" y="3861378"/>
            <a:ext cx="10204174" cy="1385740"/>
            <a:chOff x="1443869" y="3861378"/>
            <a:chExt cx="6561059" cy="138574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C2999497-8F28-46C6-B908-CD049ADA2212}"/>
                </a:ext>
              </a:extLst>
            </p:cNvPr>
            <p:cNvSpPr/>
            <p:nvPr/>
          </p:nvSpPr>
          <p:spPr>
            <a:xfrm>
              <a:off x="3696877" y="3861378"/>
              <a:ext cx="2055043" cy="1385740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Doing Testing</a:t>
              </a:r>
            </a:p>
          </p:txBody>
        </p: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EF075890-B8A9-48CB-9870-72B2F455F16D}"/>
                </a:ext>
              </a:extLst>
            </p:cNvPr>
            <p:cNvSpPr/>
            <p:nvPr/>
          </p:nvSpPr>
          <p:spPr>
            <a:xfrm>
              <a:off x="1443869" y="4046790"/>
              <a:ext cx="2055043" cy="1038050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INPUT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3AAB1BF3-F17B-494C-B521-DE91DFD7C9FC}"/>
                </a:ext>
              </a:extLst>
            </p:cNvPr>
            <p:cNvSpPr/>
            <p:nvPr/>
          </p:nvSpPr>
          <p:spPr>
            <a:xfrm>
              <a:off x="5949885" y="4046790"/>
              <a:ext cx="2055043" cy="1038050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75758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609600" y="1731522"/>
            <a:ext cx="1097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Execution Environment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1818975" y="2981547"/>
            <a:ext cx="855405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Different browsers: web and mobile</a:t>
            </a:r>
          </a:p>
          <a:p>
            <a:pPr algn="ctr"/>
            <a:r>
              <a:rPr lang="en-US" sz="3600" dirty="0"/>
              <a:t>Browser functionality and add-ons</a:t>
            </a:r>
          </a:p>
          <a:p>
            <a:pPr algn="ctr"/>
            <a:r>
              <a:rPr lang="en-US" sz="3600" dirty="0"/>
              <a:t>HTML standard compatibility</a:t>
            </a:r>
          </a:p>
          <a:p>
            <a:pPr algn="ctr"/>
            <a:r>
              <a:rPr lang="en-US" sz="3600" dirty="0"/>
              <a:t>Accessibility standard compatibility</a:t>
            </a:r>
          </a:p>
          <a:p>
            <a:pPr algn="ctr"/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599765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828427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505200" y="469606"/>
            <a:ext cx="868679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Learning of Application and Execution Environment of E-Primer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F733304-1462-43EC-A880-CDD1B92414C7}"/>
              </a:ext>
            </a:extLst>
          </p:cNvPr>
          <p:cNvGraphicFramePr>
            <a:graphicFrameLocks noGrp="1"/>
          </p:cNvGraphicFramePr>
          <p:nvPr/>
        </p:nvGraphicFramePr>
        <p:xfrm>
          <a:off x="4251547" y="2386748"/>
          <a:ext cx="6096000" cy="30175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2167989">
                  <a:extLst>
                    <a:ext uri="{9D8B030D-6E8A-4147-A177-3AD203B41FA5}">
                      <a16:colId xmlns:a16="http://schemas.microsoft.com/office/drawing/2014/main" val="3284572817"/>
                    </a:ext>
                  </a:extLst>
                </a:gridCol>
                <a:gridCol w="3928011">
                  <a:extLst>
                    <a:ext uri="{9D8B030D-6E8A-4147-A177-3AD203B41FA5}">
                      <a16:colId xmlns:a16="http://schemas.microsoft.com/office/drawing/2014/main" val="20568187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800" b="0" dirty="0"/>
                        <a:t>Browser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800" b="0" dirty="0"/>
                        <a:t>Chrome, Brave, …</a:t>
                      </a:r>
                      <a:endParaRPr lang="en-US" sz="28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512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800" dirty="0"/>
                        <a:t>Screen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Web, Mobile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987615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Browser Settings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800" dirty="0" err="1"/>
                        <a:t>Zoom</a:t>
                      </a:r>
                      <a:r>
                        <a:rPr lang="fi-FI" sz="2800" dirty="0"/>
                        <a:t>, Security, …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9842578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Add-ons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800" dirty="0" err="1"/>
                        <a:t>BugMagnet</a:t>
                      </a:r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824413"/>
                  </a:ext>
                </a:extLst>
              </a:tr>
              <a:tr h="259209">
                <a:tc>
                  <a:txBody>
                    <a:bodyPr/>
                    <a:lstStyle/>
                    <a:p>
                      <a:r>
                        <a:rPr lang="en-US" sz="2800" dirty="0"/>
                        <a:t>Validators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i-FI" sz="2800" dirty="0"/>
                        <a:t>H</a:t>
                      </a:r>
                      <a:r>
                        <a:rPr lang="en-US" sz="2800" dirty="0"/>
                        <a:t>TML, Accessibility, …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14949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13277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Documenting in a </a:t>
            </a:r>
            <a:r>
              <a:rPr lang="en-US" sz="7200" dirty="0" err="1">
                <a:latin typeface="KG No Matter What" panose="02000507000000020003" pitchFamily="2" charset="77"/>
              </a:rPr>
              <a:t>Mindmap</a:t>
            </a:r>
            <a:endParaRPr lang="en-US" sz="7200" dirty="0">
              <a:latin typeface="KG No Matter What" panose="02000507000000020003" pitchFamily="2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8</a:t>
            </a:r>
          </a:p>
        </p:txBody>
      </p:sp>
    </p:spTree>
    <p:extLst>
      <p:ext uri="{BB962C8B-B14F-4D97-AF65-F5344CB8AC3E}">
        <p14:creationId xmlns:p14="http://schemas.microsoft.com/office/powerpoint/2010/main" val="36033605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EC45005-B5BC-4FDA-8093-FCF730FA2946}"/>
              </a:ext>
            </a:extLst>
          </p:cNvPr>
          <p:cNvSpPr txBox="1"/>
          <p:nvPr/>
        </p:nvSpPr>
        <p:spPr>
          <a:xfrm>
            <a:off x="2055857" y="989404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1"/>
                </a:solidFill>
                <a:latin typeface="KG No Matter What" panose="02000507000000020003" pitchFamily="2" charset="0"/>
              </a:rPr>
              <a:t>Mindmap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BEBCA0-F9F3-4104-B845-34196B08B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547" y="2074459"/>
            <a:ext cx="5204911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8897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82E4A1-B74F-49CE-8675-883931CB6D2A}"/>
              </a:ext>
            </a:extLst>
          </p:cNvPr>
          <p:cNvSpPr txBox="1"/>
          <p:nvPr/>
        </p:nvSpPr>
        <p:spPr>
          <a:xfrm>
            <a:off x="4437686" y="441397"/>
            <a:ext cx="628332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6"/>
                </a:solidFill>
                <a:latin typeface="KG No Matter What" panose="02000507000000020003" pitchFamily="2" charset="0"/>
              </a:rPr>
              <a:t>R</a:t>
            </a:r>
            <a:r>
              <a:rPr lang="en-US" sz="6000" dirty="0">
                <a:latin typeface="Gill Sans MT" panose="020B0502020104020203" pitchFamily="34" charset="0"/>
              </a:rPr>
              <a:t> </a:t>
            </a:r>
            <a:r>
              <a:rPr lang="en-US" sz="6000" dirty="0" err="1">
                <a:latin typeface="Gill Sans MT" panose="020B0502020104020203" pitchFamily="34" charset="0"/>
              </a:rPr>
              <a:t>eplicate</a:t>
            </a:r>
            <a:br>
              <a:rPr lang="en-US" sz="6000" dirty="0">
                <a:latin typeface="Gill Sans MT" panose="020B0502020104020203" pitchFamily="34" charset="0"/>
              </a:rPr>
            </a:br>
            <a:r>
              <a:rPr lang="en-US" sz="6000" dirty="0">
                <a:solidFill>
                  <a:schemeClr val="accent6"/>
                </a:solidFill>
                <a:latin typeface="KG No Matter What" panose="02000507000000020003" pitchFamily="2" charset="0"/>
              </a:rPr>
              <a:t>I</a:t>
            </a:r>
            <a:r>
              <a:rPr lang="en-US" sz="6000" dirty="0">
                <a:latin typeface="Gill Sans MT" panose="020B0502020104020203" pitchFamily="34" charset="0"/>
              </a:rPr>
              <a:t> </a:t>
            </a:r>
            <a:r>
              <a:rPr lang="en-US" sz="6000" dirty="0" err="1">
                <a:latin typeface="Gill Sans MT" panose="020B0502020104020203" pitchFamily="34" charset="0"/>
              </a:rPr>
              <a:t>solate</a:t>
            </a:r>
            <a:br>
              <a:rPr lang="en-US" sz="6000" dirty="0">
                <a:latin typeface="Gill Sans MT" panose="020B0502020104020203" pitchFamily="34" charset="0"/>
              </a:rPr>
            </a:br>
            <a:r>
              <a:rPr lang="en-US" sz="6000" dirty="0">
                <a:solidFill>
                  <a:schemeClr val="accent6"/>
                </a:solidFill>
                <a:latin typeface="KG No Matter What" panose="02000507000000020003" pitchFamily="2" charset="0"/>
              </a:rPr>
              <a:t>M</a:t>
            </a:r>
            <a:r>
              <a:rPr lang="en-US" sz="6000" dirty="0">
                <a:latin typeface="Gill Sans MT" panose="020B0502020104020203" pitchFamily="34" charset="0"/>
              </a:rPr>
              <a:t> </a:t>
            </a:r>
            <a:r>
              <a:rPr lang="en-US" sz="6000" dirty="0" err="1">
                <a:latin typeface="Gill Sans MT" panose="020B0502020104020203" pitchFamily="34" charset="0"/>
              </a:rPr>
              <a:t>azimize</a:t>
            </a:r>
            <a:br>
              <a:rPr lang="en-US" sz="6000" dirty="0">
                <a:latin typeface="Gill Sans MT" panose="020B0502020104020203" pitchFamily="34" charset="0"/>
              </a:rPr>
            </a:br>
            <a:r>
              <a:rPr lang="en-US" sz="6000" dirty="0">
                <a:solidFill>
                  <a:schemeClr val="accent6"/>
                </a:solidFill>
                <a:latin typeface="KG No Matter What" panose="02000507000000020003" pitchFamily="2" charset="0"/>
              </a:rPr>
              <a:t>G</a:t>
            </a:r>
            <a:r>
              <a:rPr lang="en-US" sz="6000" dirty="0">
                <a:latin typeface="Gill Sans MT" panose="020B0502020104020203" pitchFamily="34" charset="0"/>
              </a:rPr>
              <a:t> </a:t>
            </a:r>
            <a:r>
              <a:rPr lang="en-US" sz="6000" dirty="0" err="1">
                <a:latin typeface="Gill Sans MT" panose="020B0502020104020203" pitchFamily="34" charset="0"/>
              </a:rPr>
              <a:t>eneralize</a:t>
            </a:r>
            <a:br>
              <a:rPr lang="en-US" sz="6000" dirty="0">
                <a:latin typeface="Gill Sans MT" panose="020B0502020104020203" pitchFamily="34" charset="0"/>
              </a:rPr>
            </a:br>
            <a:r>
              <a:rPr lang="en-US" sz="6000" dirty="0">
                <a:solidFill>
                  <a:schemeClr val="accent6"/>
                </a:solidFill>
                <a:latin typeface="KG No Matter What" panose="02000507000000020003" pitchFamily="2" charset="0"/>
              </a:rPr>
              <a:t>E</a:t>
            </a:r>
            <a:r>
              <a:rPr lang="en-US" sz="6000" dirty="0">
                <a:latin typeface="Gill Sans MT" panose="020B0502020104020203" pitchFamily="34" charset="0"/>
              </a:rPr>
              <a:t> </a:t>
            </a:r>
            <a:r>
              <a:rPr lang="en-US" sz="6000" dirty="0" err="1">
                <a:latin typeface="Gill Sans MT" panose="020B0502020104020203" pitchFamily="34" charset="0"/>
              </a:rPr>
              <a:t>xternalize</a:t>
            </a:r>
            <a:br>
              <a:rPr lang="en-US" sz="6000" dirty="0">
                <a:latin typeface="Gill Sans MT" panose="020B0502020104020203" pitchFamily="34" charset="0"/>
              </a:rPr>
            </a:br>
            <a:r>
              <a:rPr lang="en-US" sz="6000" dirty="0">
                <a:solidFill>
                  <a:schemeClr val="accent6"/>
                </a:solidFill>
                <a:latin typeface="KG No Matter What" panose="02000507000000020003" pitchFamily="2" charset="0"/>
              </a:rPr>
              <a:t>N</a:t>
            </a:r>
            <a:r>
              <a:rPr lang="en-US" sz="6000" dirty="0">
                <a:latin typeface="Gill Sans MT" panose="020B0502020104020203" pitchFamily="34" charset="0"/>
              </a:rPr>
              <a:t> </a:t>
            </a:r>
            <a:r>
              <a:rPr lang="en-US" sz="6000" dirty="0" err="1">
                <a:latin typeface="Gill Sans MT" panose="020B0502020104020203" pitchFamily="34" charset="0"/>
              </a:rPr>
              <a:t>eutral</a:t>
            </a:r>
            <a:r>
              <a:rPr lang="en-US" sz="6000" dirty="0">
                <a:latin typeface="Gill Sans MT" panose="020B0502020104020203" pitchFamily="34" charset="0"/>
              </a:rPr>
              <a:t> tone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2CBCF2-C0CA-4C13-8B64-6F6EC445AD77}"/>
              </a:ext>
            </a:extLst>
          </p:cNvPr>
          <p:cNvSpPr txBox="1"/>
          <p:nvPr/>
        </p:nvSpPr>
        <p:spPr>
          <a:xfrm rot="16200000">
            <a:off x="-495863" y="3026718"/>
            <a:ext cx="4800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Cem Kaner. Bug Reporting Heuristic.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08601A-5C86-4D14-84A1-BE7BE21789AA}"/>
              </a:ext>
            </a:extLst>
          </p:cNvPr>
          <p:cNvSpPr txBox="1"/>
          <p:nvPr/>
        </p:nvSpPr>
        <p:spPr>
          <a:xfrm rot="16200000">
            <a:off x="-850818" y="2657385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rgbClr val="C00000"/>
                </a:solidFill>
                <a:latin typeface="KG No Matter What" panose="02000507000000020003" pitchFamily="2" charset="0"/>
              </a:rPr>
              <a:t>Bug</a:t>
            </a:r>
            <a:r>
              <a:rPr lang="en-US" sz="7200" dirty="0">
                <a:latin typeface="KG No Matter What" panose="02000507000000020003" pitchFamily="2" charset="0"/>
              </a:rPr>
              <a:t> Reports</a:t>
            </a:r>
          </a:p>
        </p:txBody>
      </p:sp>
    </p:spTree>
    <p:extLst>
      <p:ext uri="{BB962C8B-B14F-4D97-AF65-F5344CB8AC3E}">
        <p14:creationId xmlns:p14="http://schemas.microsoft.com/office/powerpoint/2010/main" val="3292350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8789235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505201" y="469606"/>
            <a:ext cx="828923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Mindmapping as Future Reference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02167B-FBF3-4811-8DF7-97FD9B0FC468}"/>
              </a:ext>
            </a:extLst>
          </p:cNvPr>
          <p:cNvSpPr txBox="1"/>
          <p:nvPr/>
        </p:nvSpPr>
        <p:spPr>
          <a:xfrm>
            <a:off x="4691272" y="1921565"/>
            <a:ext cx="5156155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Notetaking in the moment</a:t>
            </a:r>
          </a:p>
          <a:p>
            <a:endParaRPr lang="en-US" sz="3200" dirty="0"/>
          </a:p>
          <a:p>
            <a:r>
              <a:rPr lang="en-US" sz="3200" dirty="0"/>
              <a:t>Restructure as you learn</a:t>
            </a:r>
          </a:p>
          <a:p>
            <a:endParaRPr lang="en-US" sz="3200" dirty="0"/>
          </a:p>
          <a:p>
            <a:r>
              <a:rPr lang="en-US" sz="3200" dirty="0"/>
              <a:t>Documentation for the future</a:t>
            </a:r>
          </a:p>
          <a:p>
            <a:endParaRPr lang="en-US" sz="3200" dirty="0"/>
          </a:p>
          <a:p>
            <a:r>
              <a:rPr lang="en-US" sz="3200" dirty="0"/>
              <a:t>General purpose mindmaps</a:t>
            </a:r>
          </a:p>
        </p:txBody>
      </p:sp>
    </p:spTree>
    <p:extLst>
      <p:ext uri="{BB962C8B-B14F-4D97-AF65-F5344CB8AC3E}">
        <p14:creationId xmlns:p14="http://schemas.microsoft.com/office/powerpoint/2010/main" val="9977770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pytest </a:t>
            </a:r>
            <a:br>
              <a:rPr lang="en-US" sz="7200" dirty="0">
                <a:latin typeface="KG No Matter What" panose="02000507000000020003" pitchFamily="2" charset="77"/>
              </a:rPr>
            </a:br>
            <a:r>
              <a:rPr lang="en-US" sz="7200" dirty="0">
                <a:latin typeface="KG No Matter What" panose="02000507000000020003" pitchFamily="2" charset="77"/>
              </a:rPr>
              <a:t>the Very Basics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9</a:t>
            </a:r>
          </a:p>
        </p:txBody>
      </p:sp>
    </p:spTree>
    <p:extLst>
      <p:ext uri="{BB962C8B-B14F-4D97-AF65-F5344CB8AC3E}">
        <p14:creationId xmlns:p14="http://schemas.microsoft.com/office/powerpoint/2010/main" val="31368562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2069109" y="1453227"/>
            <a:ext cx="7753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pytest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  <a:p>
            <a:pPr algn="ctr"/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1214287" y="3035704"/>
            <a:ext cx="97634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Popular test runner for python language</a:t>
            </a:r>
          </a:p>
          <a:p>
            <a:pPr algn="ctr"/>
            <a:r>
              <a:rPr lang="en-US" sz="3600" dirty="0"/>
              <a:t>Used both for unit tests and orchestrated tests</a:t>
            </a:r>
          </a:p>
          <a:p>
            <a:pPr algn="ctr"/>
            <a:r>
              <a:rPr lang="en-US" sz="3600" dirty="0"/>
              <a:t>Integrates with libraries in python ecosystem</a:t>
            </a:r>
          </a:p>
        </p:txBody>
      </p:sp>
    </p:spTree>
    <p:extLst>
      <p:ext uri="{BB962C8B-B14F-4D97-AF65-F5344CB8AC3E}">
        <p14:creationId xmlns:p14="http://schemas.microsoft.com/office/powerpoint/2010/main" val="3371033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2219297" y="2022289"/>
            <a:ext cx="77534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latin typeface="KG No Matter What" panose="02000507000000020003" pitchFamily="2" charset="0"/>
              </a:rPr>
              <a:t>Input</a:t>
            </a:r>
            <a:endParaRPr lang="en-US" sz="80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1A440-6B79-417F-964B-D727E4BAE673}"/>
              </a:ext>
            </a:extLst>
          </p:cNvPr>
          <p:cNvSpPr txBox="1"/>
          <p:nvPr/>
        </p:nvSpPr>
        <p:spPr>
          <a:xfrm>
            <a:off x="3011469" y="3345728"/>
            <a:ext cx="616906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6"/>
                </a:solidFill>
              </a:rPr>
              <a:t>Tester</a:t>
            </a:r>
          </a:p>
          <a:p>
            <a:pPr algn="ctr"/>
            <a:r>
              <a:rPr lang="en-US" sz="3600" dirty="0"/>
              <a:t>Domain knowledge</a:t>
            </a:r>
          </a:p>
          <a:p>
            <a:pPr algn="ctr"/>
            <a:r>
              <a:rPr lang="en-US" sz="3600" dirty="0"/>
              <a:t>Requirements and specifications</a:t>
            </a:r>
          </a:p>
          <a:p>
            <a:pPr algn="ctr"/>
            <a:r>
              <a:rPr lang="en-US" sz="3600" dirty="0"/>
              <a:t>Testing knowledge</a:t>
            </a:r>
            <a:br>
              <a:rPr lang="en-US" sz="3600" dirty="0"/>
            </a:br>
            <a:r>
              <a:rPr lang="en-US" sz="3600" dirty="0"/>
              <a:t>Miscellaneous knowledge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46A8B78-C46F-4714-AB1E-20A06FA1E1E4}"/>
              </a:ext>
            </a:extLst>
          </p:cNvPr>
          <p:cNvGrpSpPr/>
          <p:nvPr/>
        </p:nvGrpSpPr>
        <p:grpSpPr>
          <a:xfrm>
            <a:off x="4116775" y="270181"/>
            <a:ext cx="4263248" cy="1200329"/>
            <a:chOff x="1443869" y="3861378"/>
            <a:chExt cx="6561059" cy="138574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2C4A7924-2CE0-448D-B2F8-AF38ED95465F}"/>
                </a:ext>
              </a:extLst>
            </p:cNvPr>
            <p:cNvSpPr/>
            <p:nvPr/>
          </p:nvSpPr>
          <p:spPr>
            <a:xfrm>
              <a:off x="3696877" y="3861378"/>
              <a:ext cx="2055043" cy="1385740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Doing Testing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7FCAC3CB-D9B4-4A03-AD58-BC8BAAABFD3E}"/>
                </a:ext>
              </a:extLst>
            </p:cNvPr>
            <p:cNvSpPr/>
            <p:nvPr/>
          </p:nvSpPr>
          <p:spPr>
            <a:xfrm>
              <a:off x="1443869" y="4046790"/>
              <a:ext cx="2055043" cy="1038050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CF076005-253B-4FB1-9FA1-D7A8C9D783FD}"/>
                </a:ext>
              </a:extLst>
            </p:cNvPr>
            <p:cNvSpPr/>
            <p:nvPr/>
          </p:nvSpPr>
          <p:spPr>
            <a:xfrm>
              <a:off x="5949885" y="4046790"/>
              <a:ext cx="2055043" cy="1038050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16089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Documenting as Skeleton Test Automation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10</a:t>
            </a:r>
          </a:p>
        </p:txBody>
      </p:sp>
    </p:spTree>
    <p:extLst>
      <p:ext uri="{BB962C8B-B14F-4D97-AF65-F5344CB8AC3E}">
        <p14:creationId xmlns:p14="http://schemas.microsoft.com/office/powerpoint/2010/main" val="3662626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451557" y="945682"/>
            <a:ext cx="117404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Document in Context of Code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506626-265E-4B8D-808F-56DCEBFF0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6" y="4557322"/>
            <a:ext cx="12131494" cy="17162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18BCF50-BA96-4AB0-B99D-ECD434B60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2" y="2283431"/>
            <a:ext cx="3889391" cy="20781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EEF5B7-E171-4AD4-8BC8-693FA4A957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3999" y="2283430"/>
            <a:ext cx="8128001" cy="20781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9058CC2-A5E9-4121-83B2-77B724BC7AA1}"/>
              </a:ext>
            </a:extLst>
          </p:cNvPr>
          <p:cNvSpPr txBox="1"/>
          <p:nvPr/>
        </p:nvSpPr>
        <p:spPr>
          <a:xfrm>
            <a:off x="9464137" y="4673600"/>
            <a:ext cx="2727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* Runnable with pytest-</a:t>
            </a:r>
            <a:r>
              <a:rPr lang="en-US" dirty="0" err="1">
                <a:solidFill>
                  <a:schemeClr val="bg1"/>
                </a:solidFill>
              </a:rPr>
              <a:t>bdd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47549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417015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505201" y="469606"/>
            <a:ext cx="705612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Skeleton Test Automation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02167B-FBF3-4811-8DF7-97FD9B0FC468}"/>
              </a:ext>
            </a:extLst>
          </p:cNvPr>
          <p:cNvSpPr txBox="1"/>
          <p:nvPr/>
        </p:nvSpPr>
        <p:spPr>
          <a:xfrm>
            <a:off x="4691272" y="1603516"/>
            <a:ext cx="520810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Stepwise Test Cases as Automation Placeholders</a:t>
            </a:r>
          </a:p>
          <a:p>
            <a:endParaRPr lang="en-US" sz="3200" dirty="0"/>
          </a:p>
          <a:p>
            <a:r>
              <a:rPr lang="en-US" sz="3200" dirty="0"/>
              <a:t>Like test cases but version controlled as code</a:t>
            </a:r>
          </a:p>
          <a:p>
            <a:endParaRPr lang="en-US" sz="3200" dirty="0"/>
          </a:p>
          <a:p>
            <a:r>
              <a:rPr lang="en-US" sz="3200" dirty="0"/>
              <a:t>Handoff to a task that is decomposing testing differently</a:t>
            </a:r>
          </a:p>
        </p:txBody>
      </p:sp>
    </p:spTree>
    <p:extLst>
      <p:ext uri="{BB962C8B-B14F-4D97-AF65-F5344CB8AC3E}">
        <p14:creationId xmlns:p14="http://schemas.microsoft.com/office/powerpoint/2010/main" val="23615031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>
                <a:latin typeface="KG No Matter What" panose="02000507000000020003" pitchFamily="2" charset="77"/>
              </a:rPr>
              <a:t>Playwright Library </a:t>
            </a:r>
            <a:r>
              <a:rPr lang="en-US" sz="7200" dirty="0">
                <a:latin typeface="KG No Matter What" panose="02000507000000020003" pitchFamily="2" charset="77"/>
              </a:rPr>
              <a:t>and </a:t>
            </a:r>
            <a:r>
              <a:rPr lang="en-US" sz="7200" dirty="0" err="1">
                <a:latin typeface="KG No Matter What" panose="02000507000000020003" pitchFamily="2" charset="77"/>
              </a:rPr>
              <a:t>css</a:t>
            </a:r>
            <a:r>
              <a:rPr lang="en-US" sz="7200" dirty="0">
                <a:latin typeface="KG No Matter What" panose="02000507000000020003" pitchFamily="2" charset="77"/>
              </a:rPr>
              <a:t> Selectors on Web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11</a:t>
            </a:r>
          </a:p>
        </p:txBody>
      </p:sp>
    </p:spTree>
    <p:extLst>
      <p:ext uri="{BB962C8B-B14F-4D97-AF65-F5344CB8AC3E}">
        <p14:creationId xmlns:p14="http://schemas.microsoft.com/office/powerpoint/2010/main" val="26492367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451556" y="1453227"/>
            <a:ext cx="1134533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Playwright  Library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  <a:p>
            <a:pPr algn="ctr"/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1818975" y="3035704"/>
            <a:ext cx="85540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Browser driver by Microsoft</a:t>
            </a:r>
          </a:p>
          <a:p>
            <a:pPr algn="ctr"/>
            <a:r>
              <a:rPr lang="en-US" sz="3600" dirty="0"/>
              <a:t>Speed – Reliability – Visibility</a:t>
            </a:r>
          </a:p>
          <a:p>
            <a:pPr algn="ctr"/>
            <a:r>
              <a:rPr lang="en-US" sz="3600" dirty="0"/>
              <a:t>Automatic waits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882C3C-B41B-458A-B1EA-D7BE2EC7C7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431" y="4908816"/>
            <a:ext cx="5581138" cy="65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764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1505565" y="1471847"/>
            <a:ext cx="91859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Library / Methods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  <a:p>
            <a:pPr algn="ctr"/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F59ACA-BF40-49D9-B861-D9704DFEFA63}"/>
              </a:ext>
            </a:extLst>
          </p:cNvPr>
          <p:cNvSpPr/>
          <p:nvPr/>
        </p:nvSpPr>
        <p:spPr>
          <a:xfrm>
            <a:off x="4076587" y="5489348"/>
            <a:ext cx="42460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https://playwright.dev/python/docs/intro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49DBF7-7CBB-4377-894D-86AE1FBD5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50" y="2913886"/>
            <a:ext cx="11364766" cy="247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6312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5A7ADEE-A442-4365-992F-CA4BF07F8EC0}"/>
              </a:ext>
            </a:extLst>
          </p:cNvPr>
          <p:cNvSpPr/>
          <p:nvPr/>
        </p:nvSpPr>
        <p:spPr>
          <a:xfrm>
            <a:off x="1723220" y="2488958"/>
            <a:ext cx="964469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/>
              <a:t>css=</a:t>
            </a:r>
          </a:p>
          <a:p>
            <a:r>
              <a:rPr lang="en-US" sz="4000" dirty="0"/>
              <a:t>#id</a:t>
            </a:r>
          </a:p>
          <a:p>
            <a:r>
              <a:rPr lang="en-US" sz="4000" dirty="0"/>
              <a:t>.class</a:t>
            </a:r>
          </a:p>
          <a:p>
            <a:r>
              <a:rPr lang="en-US" sz="4000" dirty="0"/>
              <a:t>tag</a:t>
            </a:r>
          </a:p>
          <a:p>
            <a:r>
              <a:rPr lang="en-US" sz="4000" dirty="0"/>
              <a:t>[attribute='value']</a:t>
            </a:r>
          </a:p>
          <a:p>
            <a:r>
              <a:rPr lang="en-US" sz="4000" dirty="0"/>
              <a:t>[part_of_attribute_value_contains*='value']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303277-3F60-4933-B4F6-00C7DCD7887F}"/>
              </a:ext>
            </a:extLst>
          </p:cNvPr>
          <p:cNvSpPr txBox="1"/>
          <p:nvPr/>
        </p:nvSpPr>
        <p:spPr>
          <a:xfrm>
            <a:off x="2080398" y="1288629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css selectors</a:t>
            </a:r>
          </a:p>
        </p:txBody>
      </p:sp>
    </p:spTree>
    <p:extLst>
      <p:ext uri="{BB962C8B-B14F-4D97-AF65-F5344CB8AC3E}">
        <p14:creationId xmlns:p14="http://schemas.microsoft.com/office/powerpoint/2010/main" val="6826528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Documenting as Executable Test Automation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12</a:t>
            </a:r>
          </a:p>
        </p:txBody>
      </p:sp>
    </p:spTree>
    <p:extLst>
      <p:ext uri="{BB962C8B-B14F-4D97-AF65-F5344CB8AC3E}">
        <p14:creationId xmlns:p14="http://schemas.microsoft.com/office/powerpoint/2010/main" val="29802773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121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EF6E9A0-22CE-4DD4-9795-9AAB13C2B40F}"/>
              </a:ext>
            </a:extLst>
          </p:cNvPr>
          <p:cNvSpPr txBox="1"/>
          <p:nvPr/>
        </p:nvSpPr>
        <p:spPr>
          <a:xfrm>
            <a:off x="2371700" y="1894673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Output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71A440-6B79-417F-964B-D727E4BAE673}"/>
              </a:ext>
            </a:extLst>
          </p:cNvPr>
          <p:cNvSpPr txBox="1"/>
          <p:nvPr/>
        </p:nvSpPr>
        <p:spPr>
          <a:xfrm>
            <a:off x="1969989" y="3282667"/>
            <a:ext cx="855683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>
                <a:solidFill>
                  <a:schemeClr val="accent6"/>
                </a:solidFill>
              </a:rPr>
              <a:t>Better tester</a:t>
            </a:r>
          </a:p>
          <a:p>
            <a:pPr algn="ctr"/>
            <a:r>
              <a:rPr lang="en-US" sz="3600" dirty="0"/>
              <a:t>Coverage</a:t>
            </a:r>
          </a:p>
          <a:p>
            <a:pPr algn="ctr"/>
            <a:r>
              <a:rPr lang="en-US" sz="3600" dirty="0"/>
              <a:t>Information incl. defects and change requests</a:t>
            </a:r>
          </a:p>
          <a:p>
            <a:pPr algn="ctr"/>
            <a:r>
              <a:rPr lang="en-US" sz="3600" dirty="0"/>
              <a:t>Documentation: Strategy</a:t>
            </a:r>
          </a:p>
          <a:p>
            <a:pPr algn="ctr"/>
            <a:r>
              <a:rPr lang="en-US" sz="3600" dirty="0"/>
              <a:t>Documentation: Tests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B4EF6C0-32FC-4DCD-AFC5-2C1E745DC6A5}"/>
              </a:ext>
            </a:extLst>
          </p:cNvPr>
          <p:cNvGrpSpPr/>
          <p:nvPr/>
        </p:nvGrpSpPr>
        <p:grpSpPr>
          <a:xfrm>
            <a:off x="4116775" y="270181"/>
            <a:ext cx="4263248" cy="1200329"/>
            <a:chOff x="1443869" y="3861378"/>
            <a:chExt cx="6561059" cy="138574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C8E8AA10-A4D2-4CF2-8020-044B433F8DE2}"/>
                </a:ext>
              </a:extLst>
            </p:cNvPr>
            <p:cNvSpPr/>
            <p:nvPr/>
          </p:nvSpPr>
          <p:spPr>
            <a:xfrm>
              <a:off x="3696877" y="3861378"/>
              <a:ext cx="2055043" cy="1385740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Doing Testing</a:t>
              </a:r>
            </a:p>
          </p:txBody>
        </p:sp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210BB8BB-A283-4A24-90D4-B26B7F8ADDEB}"/>
                </a:ext>
              </a:extLst>
            </p:cNvPr>
            <p:cNvSpPr/>
            <p:nvPr/>
          </p:nvSpPr>
          <p:spPr>
            <a:xfrm>
              <a:off x="1443869" y="4046790"/>
              <a:ext cx="2055043" cy="1038050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</a:t>
              </a:r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44B1B2D4-F998-4F2C-B39A-6F5794E2078D}"/>
                </a:ext>
              </a:extLst>
            </p:cNvPr>
            <p:cNvSpPr/>
            <p:nvPr/>
          </p:nvSpPr>
          <p:spPr>
            <a:xfrm>
              <a:off x="5949885" y="4046790"/>
              <a:ext cx="2055043" cy="1038050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58235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D8869B-1B85-46EA-B496-01C9E0573F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DE87BDC6-9FA4-4B21-9626-1B35DB9CDAE1}"/>
              </a:ext>
            </a:extLst>
          </p:cNvPr>
          <p:cNvSpPr/>
          <p:nvPr/>
        </p:nvSpPr>
        <p:spPr>
          <a:xfrm rot="6629105">
            <a:off x="4724400" y="2391508"/>
            <a:ext cx="746299" cy="832339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FB6391-61EB-40EF-AA14-916612DEA6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17495"/>
            <a:ext cx="12192000" cy="5722153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AEE2BDE0-C1DD-4C58-BFDA-8343377948EE}"/>
              </a:ext>
            </a:extLst>
          </p:cNvPr>
          <p:cNvSpPr/>
          <p:nvPr/>
        </p:nvSpPr>
        <p:spPr>
          <a:xfrm rot="3425763">
            <a:off x="8540048" y="3870354"/>
            <a:ext cx="746299" cy="832339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4534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3E73010-C878-4721-A0BD-D5C34083D50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8E538A-592A-4BB4-A278-AB5E64EC2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22767"/>
            <a:ext cx="12191999" cy="541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886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83C3C8-EE77-4258-B7AC-A67A72C8FC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CDB2A92-AEEC-48B7-8496-699A389DE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39" y="0"/>
            <a:ext cx="10302587" cy="6858000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236D77E6-AE7C-43A3-9616-8ED00215C121}"/>
              </a:ext>
            </a:extLst>
          </p:cNvPr>
          <p:cNvSpPr/>
          <p:nvPr/>
        </p:nvSpPr>
        <p:spPr>
          <a:xfrm>
            <a:off x="8914641" y="3429000"/>
            <a:ext cx="1806222" cy="108655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18 tests, </a:t>
            </a:r>
          </a:p>
          <a:p>
            <a:pPr algn="ctr"/>
            <a:r>
              <a:rPr lang="en-US" dirty="0"/>
              <a:t>3 browsers </a:t>
            </a:r>
          </a:p>
        </p:txBody>
      </p:sp>
    </p:spTree>
    <p:extLst>
      <p:ext uri="{BB962C8B-B14F-4D97-AF65-F5344CB8AC3E}">
        <p14:creationId xmlns:p14="http://schemas.microsoft.com/office/powerpoint/2010/main" val="8711699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A9A6E4D-C39E-4EC1-8DEF-9C50DFF65585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5FCA34-93B2-48A2-A1BE-E4DD70C2F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012" y="1"/>
            <a:ext cx="9748560" cy="685799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F40E9C4-6D02-496F-B9CB-9024CAF4DEE1}"/>
              </a:ext>
            </a:extLst>
          </p:cNvPr>
          <p:cNvSpPr/>
          <p:nvPr/>
        </p:nvSpPr>
        <p:spPr>
          <a:xfrm>
            <a:off x="9939461" y="3609622"/>
            <a:ext cx="1806222" cy="108655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 bugs</a:t>
            </a:r>
          </a:p>
        </p:txBody>
      </p:sp>
    </p:spTree>
    <p:extLst>
      <p:ext uri="{BB962C8B-B14F-4D97-AF65-F5344CB8AC3E}">
        <p14:creationId xmlns:p14="http://schemas.microsoft.com/office/powerpoint/2010/main" val="308943274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483C3C8-EE77-4258-B7AC-A67A72C8FC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543928-8C4E-402B-939F-2ED154B20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3449"/>
            <a:ext cx="12192000" cy="546798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5FF523C-B91B-4528-93B9-E4A52681E696}"/>
              </a:ext>
            </a:extLst>
          </p:cNvPr>
          <p:cNvSpPr/>
          <p:nvPr/>
        </p:nvSpPr>
        <p:spPr>
          <a:xfrm>
            <a:off x="8094133" y="253287"/>
            <a:ext cx="3691467" cy="174484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Requires pytest-</a:t>
            </a:r>
            <a:r>
              <a:rPr lang="en-US" sz="2400" dirty="0" err="1"/>
              <a:t>bdd</a:t>
            </a:r>
            <a:r>
              <a:rPr lang="en-US" sz="2400" dirty="0"/>
              <a:t> + refactoring to step-methods</a:t>
            </a:r>
          </a:p>
        </p:txBody>
      </p:sp>
    </p:spTree>
    <p:extLst>
      <p:ext uri="{BB962C8B-B14F-4D97-AF65-F5344CB8AC3E}">
        <p14:creationId xmlns:p14="http://schemas.microsoft.com/office/powerpoint/2010/main" val="15346376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8876927-DE56-4541-AF99-9CC53AD22985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B67ADA-568B-4A8A-A030-28A408C96D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725869"/>
            <a:ext cx="12192000" cy="14784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04FEB9-09EC-4EFD-B898-65AE261D4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26062"/>
            <a:ext cx="3244583" cy="28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1937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505200" y="469606"/>
            <a:ext cx="850126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Documenting as Executable Test Automation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A99AE2-3E96-4ABD-AAC7-88E6626B5625}"/>
              </a:ext>
            </a:extLst>
          </p:cNvPr>
          <p:cNvSpPr txBox="1"/>
          <p:nvPr/>
        </p:nvSpPr>
        <p:spPr>
          <a:xfrm>
            <a:off x="4058216" y="1987195"/>
            <a:ext cx="595009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Single line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>
                <a:sym typeface="Wingdings" panose="05000000000000000000" pitchFamily="2" charset="2"/>
              </a:rPr>
              <a:t>See it fail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/>
              <a:t>First test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/>
              <a:t>Same test but variables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/>
              <a:t>Same test but templates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rgbClr val="FF0000"/>
                </a:solidFill>
              </a:rPr>
              <a:t>Failing test with a bug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/>
              <a:t>Spec to tests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/>
              <a:t>Guess the values that are likely to fail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/>
              <a:t>Multiple browsers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Runs in CI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375E804-863D-47AD-8016-9294760D6E8C}"/>
              </a:ext>
            </a:extLst>
          </p:cNvPr>
          <p:cNvSpPr/>
          <p:nvPr/>
        </p:nvSpPr>
        <p:spPr>
          <a:xfrm>
            <a:off x="7727189" y="1392141"/>
            <a:ext cx="2503170" cy="1645920"/>
          </a:xfrm>
          <a:prstGeom prst="round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Throwaway automation?</a:t>
            </a:r>
          </a:p>
        </p:txBody>
      </p:sp>
    </p:spTree>
    <p:extLst>
      <p:ext uri="{BB962C8B-B14F-4D97-AF65-F5344CB8AC3E}">
        <p14:creationId xmlns:p14="http://schemas.microsoft.com/office/powerpoint/2010/main" val="126766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Why This is not about Any Specific Tool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13</a:t>
            </a:r>
          </a:p>
        </p:txBody>
      </p:sp>
    </p:spTree>
    <p:extLst>
      <p:ext uri="{BB962C8B-B14F-4D97-AF65-F5344CB8AC3E}">
        <p14:creationId xmlns:p14="http://schemas.microsoft.com/office/powerpoint/2010/main" val="35372072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371061" y="1943557"/>
            <a:ext cx="114498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Documentation as a Constraint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  <a:p>
            <a:pPr algn="ctr"/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1818975" y="3207982"/>
            <a:ext cx="85540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 Balancing Act between Now and Future</a:t>
            </a:r>
          </a:p>
          <a:p>
            <a:pPr algn="ctr"/>
            <a:r>
              <a:rPr lang="en-US" sz="3600" dirty="0"/>
              <a:t>Never be bored is not possible without automation</a:t>
            </a:r>
          </a:p>
        </p:txBody>
      </p:sp>
    </p:spTree>
    <p:extLst>
      <p:ext uri="{BB962C8B-B14F-4D97-AF65-F5344CB8AC3E}">
        <p14:creationId xmlns:p14="http://schemas.microsoft.com/office/powerpoint/2010/main" val="84533559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0E16FC6-8266-42F1-8A7F-BEA4C6DE44C7}"/>
              </a:ext>
            </a:extLst>
          </p:cNvPr>
          <p:cNvSpPr txBox="1"/>
          <p:nvPr/>
        </p:nvSpPr>
        <p:spPr>
          <a:xfrm>
            <a:off x="357809" y="406814"/>
            <a:ext cx="111450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1"/>
                </a:solidFill>
                <a:latin typeface="KG No Matter What" panose="02000507000000020003" pitchFamily="2" charset="0"/>
              </a:rPr>
              <a:t>Automation</a:t>
            </a:r>
            <a:r>
              <a:rPr lang="en-US" sz="7200" dirty="0">
                <a:latin typeface="KG No Matter What" panose="02000507000000020003" pitchFamily="2" charset="0"/>
              </a:rPr>
              <a:t> </a:t>
            </a:r>
            <a:br>
              <a:rPr lang="en-US" sz="7200" dirty="0">
                <a:latin typeface="KG No Matter What" panose="02000507000000020003" pitchFamily="2" charset="0"/>
              </a:rPr>
            </a:br>
            <a:r>
              <a:rPr lang="en-US" sz="7200" dirty="0">
                <a:latin typeface="KG No Matter What" panose="02000507000000020003" pitchFamily="2" charset="0"/>
              </a:rPr>
              <a:t>in Frame of </a:t>
            </a:r>
            <a:br>
              <a:rPr lang="en-US" sz="7200" dirty="0">
                <a:latin typeface="KG No Matter What" panose="02000507000000020003" pitchFamily="2" charset="0"/>
              </a:rPr>
            </a:br>
            <a:r>
              <a:rPr lang="en-US" sz="7200" dirty="0">
                <a:latin typeface="KG No Matter What" panose="02000507000000020003" pitchFamily="2" charset="0"/>
              </a:rPr>
              <a:t>Exploratory Testing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5F2ED9-47AE-44A8-9FE9-555D742EF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064" y="3982294"/>
            <a:ext cx="4438987" cy="230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0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E57CA2E-9E10-434F-84E0-28F7CB705266}"/>
              </a:ext>
            </a:extLst>
          </p:cNvPr>
          <p:cNvSpPr/>
          <p:nvPr/>
        </p:nvSpPr>
        <p:spPr>
          <a:xfrm>
            <a:off x="181753" y="1357615"/>
            <a:ext cx="609977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Chapter 1: Test target and our options for exploring</a:t>
            </a:r>
          </a:p>
          <a:p>
            <a:r>
              <a:rPr lang="en-US" sz="2000" dirty="0"/>
              <a:t>Chapter 2: Self-management basics on setting yourself constraints</a:t>
            </a:r>
          </a:p>
          <a:p>
            <a:r>
              <a:rPr lang="en-US" sz="2000" dirty="0"/>
              <a:t>Chapter 3: The moment of first impression</a:t>
            </a:r>
          </a:p>
          <a:p>
            <a:r>
              <a:rPr lang="en-US" sz="2000" dirty="0"/>
              <a:t>Chapter 4: Recognizing and learning a domain</a:t>
            </a:r>
          </a:p>
          <a:p>
            <a:r>
              <a:rPr lang="en-US" sz="2000" dirty="0"/>
              <a:t>Chapter 5: Recognizing functionality</a:t>
            </a:r>
          </a:p>
          <a:p>
            <a:r>
              <a:rPr lang="en-US" sz="2000" dirty="0"/>
              <a:t>Chapter 6: Recognizing data</a:t>
            </a:r>
          </a:p>
          <a:p>
            <a:r>
              <a:rPr lang="en-US" sz="2000" dirty="0"/>
              <a:t>Chapter 7: Recognizing application and execution environment</a:t>
            </a:r>
          </a:p>
          <a:p>
            <a:r>
              <a:rPr lang="en-US" sz="2000" dirty="0"/>
              <a:t>Chapter 8: Documenting in a mindmap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7687B0-FA6D-4347-A1F2-5B541CE92522}"/>
              </a:ext>
            </a:extLst>
          </p:cNvPr>
          <p:cNvSpPr/>
          <p:nvPr/>
        </p:nvSpPr>
        <p:spPr>
          <a:xfrm>
            <a:off x="6032816" y="1367979"/>
            <a:ext cx="609977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Chapter 9: pytest the very basics</a:t>
            </a:r>
          </a:p>
          <a:p>
            <a:r>
              <a:rPr lang="en-US" sz="2000" dirty="0"/>
              <a:t>Chapter 10: Documenting as skeleton test automation</a:t>
            </a:r>
          </a:p>
          <a:p>
            <a:r>
              <a:rPr lang="en-US" sz="2000" dirty="0"/>
              <a:t>Chapter 11: Playwright library and CSS selectors on web pages</a:t>
            </a:r>
          </a:p>
          <a:p>
            <a:r>
              <a:rPr lang="en-US" sz="2000" dirty="0"/>
              <a:t>Chapter 12: Documenting as executable test automation</a:t>
            </a:r>
          </a:p>
          <a:p>
            <a:r>
              <a:rPr lang="en-US" sz="2000" dirty="0"/>
              <a:t>Chapter 13: Why this is not about any specific tool</a:t>
            </a:r>
          </a:p>
          <a:p>
            <a:r>
              <a:rPr lang="en-US" sz="2000" dirty="0"/>
              <a:t>Chapter 14: Use of time</a:t>
            </a:r>
          </a:p>
          <a:p>
            <a:r>
              <a:rPr lang="en-US" sz="2000" dirty="0"/>
              <a:t>Chapter 15: Coverage</a:t>
            </a:r>
          </a:p>
          <a:p>
            <a:r>
              <a:rPr lang="en-US" sz="2000" dirty="0"/>
              <a:t>Chapter 16:  Test Strategy</a:t>
            </a:r>
          </a:p>
          <a:p>
            <a:r>
              <a:rPr lang="en-US" sz="2000" dirty="0"/>
              <a:t>Chapter 17: Full results and reproducing from customer feedback </a:t>
            </a:r>
          </a:p>
          <a:p>
            <a:r>
              <a:rPr lang="en-US" sz="2000" dirty="0"/>
              <a:t>Chapter 18: Closing remarks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92ADD-6667-4594-AC3C-43BA289651BC}"/>
              </a:ext>
            </a:extLst>
          </p:cNvPr>
          <p:cNvSpPr txBox="1"/>
          <p:nvPr/>
        </p:nvSpPr>
        <p:spPr>
          <a:xfrm>
            <a:off x="2219300" y="347287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Course Outline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7409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C482ED-32C9-4C81-84B9-8164F9E8C3D6}"/>
              </a:ext>
            </a:extLst>
          </p:cNvPr>
          <p:cNvSpPr txBox="1"/>
          <p:nvPr/>
        </p:nvSpPr>
        <p:spPr>
          <a:xfrm>
            <a:off x="5319986" y="2208548"/>
            <a:ext cx="1552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Attended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686BFB-690E-4E4A-B0C1-A430F42169B4}"/>
              </a:ext>
            </a:extLst>
          </p:cNvPr>
          <p:cNvSpPr txBox="1"/>
          <p:nvPr/>
        </p:nvSpPr>
        <p:spPr>
          <a:xfrm>
            <a:off x="5288716" y="5748985"/>
            <a:ext cx="1901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Unattended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CD1F7C21-E2D4-4341-B995-8353BC77AD17}"/>
              </a:ext>
            </a:extLst>
          </p:cNvPr>
          <p:cNvSpPr/>
          <p:nvPr/>
        </p:nvSpPr>
        <p:spPr>
          <a:xfrm rot="5400000">
            <a:off x="5623141" y="3763328"/>
            <a:ext cx="2924865" cy="954107"/>
          </a:xfrm>
          <a:custGeom>
            <a:avLst/>
            <a:gdLst>
              <a:gd name="connsiteX0" fmla="*/ 0 w 4162097"/>
              <a:gd name="connsiteY0" fmla="*/ 1255552 h 1302849"/>
              <a:gd name="connsiteX1" fmla="*/ 1292773 w 4162097"/>
              <a:gd name="connsiteY1" fmla="*/ 167731 h 1302849"/>
              <a:gd name="connsiteX2" fmla="*/ 2822028 w 4162097"/>
              <a:gd name="connsiteY2" fmla="*/ 120435 h 1302849"/>
              <a:gd name="connsiteX3" fmla="*/ 4162097 w 4162097"/>
              <a:gd name="connsiteY3" fmla="*/ 1302849 h 1302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2097" h="1302849">
                <a:moveTo>
                  <a:pt x="0" y="1255552"/>
                </a:moveTo>
                <a:cubicBezTo>
                  <a:pt x="411217" y="806234"/>
                  <a:pt x="822435" y="356917"/>
                  <a:pt x="1292773" y="167731"/>
                </a:cubicBezTo>
                <a:cubicBezTo>
                  <a:pt x="1763111" y="-21455"/>
                  <a:pt x="2343807" y="-68751"/>
                  <a:pt x="2822028" y="120435"/>
                </a:cubicBezTo>
                <a:cubicBezTo>
                  <a:pt x="3300249" y="309621"/>
                  <a:pt x="3852042" y="1105780"/>
                  <a:pt x="4162097" y="1302849"/>
                </a:cubicBezTo>
              </a:path>
            </a:pathLst>
          </a:custGeom>
          <a:ln w="76200"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7A7896E-E9E7-4F38-BD3F-023B85E5EC6E}"/>
              </a:ext>
            </a:extLst>
          </p:cNvPr>
          <p:cNvSpPr/>
          <p:nvPr/>
        </p:nvSpPr>
        <p:spPr>
          <a:xfrm rot="16200000">
            <a:off x="3617246" y="3763326"/>
            <a:ext cx="2924867" cy="954107"/>
          </a:xfrm>
          <a:custGeom>
            <a:avLst/>
            <a:gdLst>
              <a:gd name="connsiteX0" fmla="*/ 0 w 4162097"/>
              <a:gd name="connsiteY0" fmla="*/ 1255552 h 1302849"/>
              <a:gd name="connsiteX1" fmla="*/ 1292773 w 4162097"/>
              <a:gd name="connsiteY1" fmla="*/ 167731 h 1302849"/>
              <a:gd name="connsiteX2" fmla="*/ 2822028 w 4162097"/>
              <a:gd name="connsiteY2" fmla="*/ 120435 h 1302849"/>
              <a:gd name="connsiteX3" fmla="*/ 4162097 w 4162097"/>
              <a:gd name="connsiteY3" fmla="*/ 1302849 h 1302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2097" h="1302849">
                <a:moveTo>
                  <a:pt x="0" y="1255552"/>
                </a:moveTo>
                <a:cubicBezTo>
                  <a:pt x="411217" y="806234"/>
                  <a:pt x="822435" y="356917"/>
                  <a:pt x="1292773" y="167731"/>
                </a:cubicBezTo>
                <a:cubicBezTo>
                  <a:pt x="1763111" y="-21455"/>
                  <a:pt x="2343807" y="-68751"/>
                  <a:pt x="2822028" y="120435"/>
                </a:cubicBezTo>
                <a:cubicBezTo>
                  <a:pt x="3300249" y="309621"/>
                  <a:pt x="3852042" y="1105780"/>
                  <a:pt x="4162097" y="1302849"/>
                </a:cubicBezTo>
              </a:path>
            </a:pathLst>
          </a:custGeom>
          <a:ln w="76200">
            <a:headEnd type="none" w="med" len="med"/>
            <a:tailEnd type="triangle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7B6255-5729-4D07-AC2F-A98A24131AA2}"/>
              </a:ext>
            </a:extLst>
          </p:cNvPr>
          <p:cNvSpPr txBox="1"/>
          <p:nvPr/>
        </p:nvSpPr>
        <p:spPr>
          <a:xfrm>
            <a:off x="3144930" y="759778"/>
            <a:ext cx="57422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latin typeface="KG No Matter What" panose="02000507000000020003" pitchFamily="2" charset="0"/>
              </a:rPr>
              <a:t>Moving Focus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4307D1DE-EA57-4E7B-85DF-4289570758E0}"/>
              </a:ext>
            </a:extLst>
          </p:cNvPr>
          <p:cNvSpPr/>
          <p:nvPr/>
        </p:nvSpPr>
        <p:spPr>
          <a:xfrm>
            <a:off x="1689843" y="2297430"/>
            <a:ext cx="1874520" cy="1474470"/>
          </a:xfrm>
          <a:prstGeom prst="cloud">
            <a:avLst/>
          </a:prstGeom>
          <a:ln w="7620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Learning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8C82EAA0-1B0F-48F3-A505-99C6B332DEC0}"/>
              </a:ext>
            </a:extLst>
          </p:cNvPr>
          <p:cNvSpPr/>
          <p:nvPr/>
        </p:nvSpPr>
        <p:spPr>
          <a:xfrm>
            <a:off x="2155964" y="4027170"/>
            <a:ext cx="1874520" cy="1474470"/>
          </a:xfrm>
          <a:prstGeom prst="cloud">
            <a:avLst/>
          </a:prstGeom>
          <a:ln w="76200">
            <a:solidFill>
              <a:srgbClr val="FF99FF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Learning</a:t>
            </a: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E9CEA334-5487-4FB8-A52E-D82F75E85DC7}"/>
              </a:ext>
            </a:extLst>
          </p:cNvPr>
          <p:cNvSpPr/>
          <p:nvPr/>
        </p:nvSpPr>
        <p:spPr>
          <a:xfrm>
            <a:off x="8410326" y="2208548"/>
            <a:ext cx="1874520" cy="1474470"/>
          </a:xfrm>
          <a:prstGeom prst="cloud">
            <a:avLst/>
          </a:prstGeom>
          <a:ln w="76200">
            <a:solidFill>
              <a:schemeClr val="accent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Learning</a:t>
            </a:r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B6E93158-F940-49AF-9038-47419B252750}"/>
              </a:ext>
            </a:extLst>
          </p:cNvPr>
          <p:cNvSpPr/>
          <p:nvPr/>
        </p:nvSpPr>
        <p:spPr>
          <a:xfrm>
            <a:off x="8760186" y="4385310"/>
            <a:ext cx="1874520" cy="1474470"/>
          </a:xfrm>
          <a:prstGeom prst="cloud">
            <a:avLst/>
          </a:prstGeom>
          <a:ln w="76200">
            <a:solidFill>
              <a:schemeClr val="accent6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353307657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D5F1F9-8F40-48ED-BD17-C6007F27FD7B}"/>
              </a:ext>
            </a:extLst>
          </p:cNvPr>
          <p:cNvSpPr txBox="1"/>
          <p:nvPr/>
        </p:nvSpPr>
        <p:spPr>
          <a:xfrm>
            <a:off x="3884918" y="901132"/>
            <a:ext cx="4724370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Stop-and-Think:</a:t>
            </a:r>
            <a:br>
              <a:rPr lang="en-US" sz="4400" dirty="0"/>
            </a:br>
            <a:r>
              <a:rPr lang="en-US" sz="4400" dirty="0"/>
              <a:t>Test Automation as </a:t>
            </a:r>
          </a:p>
          <a:p>
            <a:r>
              <a:rPr lang="en-US" sz="4400" dirty="0"/>
              <a:t>Documentation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0C88B-E564-453B-9C54-DDA59B441E98}"/>
              </a:ext>
            </a:extLst>
          </p:cNvPr>
          <p:cNvSpPr txBox="1"/>
          <p:nvPr/>
        </p:nvSpPr>
        <p:spPr>
          <a:xfrm>
            <a:off x="4566744" y="3429003"/>
            <a:ext cx="57701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How would the testing you did before this have been different if you were to start with this?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7665020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Use of Time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14</a:t>
            </a:r>
          </a:p>
        </p:txBody>
      </p:sp>
    </p:spTree>
    <p:extLst>
      <p:ext uri="{BB962C8B-B14F-4D97-AF65-F5344CB8AC3E}">
        <p14:creationId xmlns:p14="http://schemas.microsoft.com/office/powerpoint/2010/main" val="17079267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2069109" y="1453230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6"/>
                </a:solidFill>
                <a:latin typeface="KG No Matter What" panose="02000507000000020003" pitchFamily="2" charset="0"/>
              </a:rPr>
              <a:t>Test</a:t>
            </a:r>
            <a:r>
              <a:rPr lang="en-US" sz="7200" dirty="0">
                <a:latin typeface="KG No Matter What" panose="02000507000000020003" pitchFamily="2" charset="0"/>
              </a:rPr>
              <a:t>, Bug, Setup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1818975" y="3632052"/>
            <a:ext cx="85540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Software with little bugs is faster to test</a:t>
            </a:r>
          </a:p>
          <a:p>
            <a:pPr algn="ctr"/>
            <a:r>
              <a:rPr lang="en-US" sz="3600" dirty="0"/>
              <a:t>Setup is configuring, learning and documenting</a:t>
            </a:r>
          </a:p>
          <a:p>
            <a:pPr algn="ctr"/>
            <a:r>
              <a:rPr lang="en-US" sz="3600" dirty="0"/>
              <a:t>Test grows coverage</a:t>
            </a:r>
          </a:p>
        </p:txBody>
      </p:sp>
    </p:spTree>
    <p:extLst>
      <p:ext uri="{BB962C8B-B14F-4D97-AF65-F5344CB8AC3E}">
        <p14:creationId xmlns:p14="http://schemas.microsoft.com/office/powerpoint/2010/main" val="25567080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95A6C7-7F9D-4699-9614-D98F3EA685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0617" y="31981"/>
            <a:ext cx="6790771" cy="614236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BD2CB12-FA3A-4485-ADF7-572F91E36590}"/>
              </a:ext>
            </a:extLst>
          </p:cNvPr>
          <p:cNvGrpSpPr/>
          <p:nvPr/>
        </p:nvGrpSpPr>
        <p:grpSpPr>
          <a:xfrm>
            <a:off x="8866518" y="4075758"/>
            <a:ext cx="2416419" cy="1683085"/>
            <a:chOff x="7342518" y="4075758"/>
            <a:chExt cx="2416419" cy="1683085"/>
          </a:xfrm>
        </p:grpSpPr>
        <p:sp>
          <p:nvSpPr>
            <p:cNvPr id="5" name="Arrow: Down 4">
              <a:extLst>
                <a:ext uri="{FF2B5EF4-FFF2-40B4-BE49-F238E27FC236}">
                  <a16:creationId xmlns:a16="http://schemas.microsoft.com/office/drawing/2014/main" id="{1DFC34D4-D5FC-4532-9B5C-D310F53236E4}"/>
                </a:ext>
              </a:extLst>
            </p:cNvPr>
            <p:cNvSpPr/>
            <p:nvPr/>
          </p:nvSpPr>
          <p:spPr>
            <a:xfrm rot="6629105">
              <a:off x="7385538" y="4032738"/>
              <a:ext cx="746299" cy="832339"/>
            </a:xfrm>
            <a:prstGeom prst="down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B026990-116B-4482-B1DD-B515DCEEE952}"/>
                </a:ext>
              </a:extLst>
            </p:cNvPr>
            <p:cNvSpPr txBox="1"/>
            <p:nvPr/>
          </p:nvSpPr>
          <p:spPr>
            <a:xfrm>
              <a:off x="7758687" y="4927846"/>
              <a:ext cx="20002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Algorithm trap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E056738-4689-48B2-96F8-44A19A24056F}"/>
              </a:ext>
            </a:extLst>
          </p:cNvPr>
          <p:cNvGrpSpPr/>
          <p:nvPr/>
        </p:nvGrpSpPr>
        <p:grpSpPr>
          <a:xfrm>
            <a:off x="6242556" y="3018629"/>
            <a:ext cx="2690519" cy="849887"/>
            <a:chOff x="4718553" y="3018626"/>
            <a:chExt cx="2690519" cy="849887"/>
          </a:xfrm>
        </p:grpSpPr>
        <p:sp>
          <p:nvSpPr>
            <p:cNvPr id="6" name="Arrow: Down 5">
              <a:extLst>
                <a:ext uri="{FF2B5EF4-FFF2-40B4-BE49-F238E27FC236}">
                  <a16:creationId xmlns:a16="http://schemas.microsoft.com/office/drawing/2014/main" id="{21C26D7F-9C6D-4CDE-A198-4F105EBFEB90}"/>
                </a:ext>
              </a:extLst>
            </p:cNvPr>
            <p:cNvSpPr/>
            <p:nvPr/>
          </p:nvSpPr>
          <p:spPr>
            <a:xfrm rot="4360678">
              <a:off x="4761573" y="3079194"/>
              <a:ext cx="746299" cy="832339"/>
            </a:xfrm>
            <a:prstGeom prst="down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6981C11-15DA-4A7B-820A-02008392545E}"/>
                </a:ext>
              </a:extLst>
            </p:cNvPr>
            <p:cNvSpPr txBox="1"/>
            <p:nvPr/>
          </p:nvSpPr>
          <p:spPr>
            <a:xfrm>
              <a:off x="5571319" y="3018626"/>
              <a:ext cx="1837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Bug trap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C7507AE-1777-4287-97CE-359682592921}"/>
              </a:ext>
            </a:extLst>
          </p:cNvPr>
          <p:cNvGrpSpPr/>
          <p:nvPr/>
        </p:nvGrpSpPr>
        <p:grpSpPr>
          <a:xfrm>
            <a:off x="7167123" y="2163293"/>
            <a:ext cx="2690519" cy="849887"/>
            <a:chOff x="4718553" y="3018626"/>
            <a:chExt cx="2690519" cy="849887"/>
          </a:xfrm>
        </p:grpSpPr>
        <p:sp>
          <p:nvSpPr>
            <p:cNvPr id="12" name="Arrow: Down 11">
              <a:extLst>
                <a:ext uri="{FF2B5EF4-FFF2-40B4-BE49-F238E27FC236}">
                  <a16:creationId xmlns:a16="http://schemas.microsoft.com/office/drawing/2014/main" id="{CC9C8E0B-EE97-417B-B5CB-92D01EC5F2B0}"/>
                </a:ext>
              </a:extLst>
            </p:cNvPr>
            <p:cNvSpPr/>
            <p:nvPr/>
          </p:nvSpPr>
          <p:spPr>
            <a:xfrm rot="4360678">
              <a:off x="4761573" y="3079194"/>
              <a:ext cx="746299" cy="832339"/>
            </a:xfrm>
            <a:prstGeom prst="down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8405AD-CBA4-4E94-A7CF-958F67EAC576}"/>
                </a:ext>
              </a:extLst>
            </p:cNvPr>
            <p:cNvSpPr txBox="1"/>
            <p:nvPr/>
          </p:nvSpPr>
          <p:spPr>
            <a:xfrm>
              <a:off x="5571319" y="3018626"/>
              <a:ext cx="183775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Test Cases trap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10B9DFC-B4A2-41EE-9E76-2FF437A4B9C5}"/>
              </a:ext>
            </a:extLst>
          </p:cNvPr>
          <p:cNvGrpSpPr/>
          <p:nvPr/>
        </p:nvGrpSpPr>
        <p:grpSpPr>
          <a:xfrm>
            <a:off x="844973" y="4487012"/>
            <a:ext cx="2000250" cy="1317998"/>
            <a:chOff x="6603043" y="4058554"/>
            <a:chExt cx="2000250" cy="1317998"/>
          </a:xfrm>
        </p:grpSpPr>
        <p:sp>
          <p:nvSpPr>
            <p:cNvPr id="15" name="Arrow: Down 14">
              <a:extLst>
                <a:ext uri="{FF2B5EF4-FFF2-40B4-BE49-F238E27FC236}">
                  <a16:creationId xmlns:a16="http://schemas.microsoft.com/office/drawing/2014/main" id="{784BCC23-C755-4C23-8FAE-EE79FF901102}"/>
                </a:ext>
              </a:extLst>
            </p:cNvPr>
            <p:cNvSpPr/>
            <p:nvPr/>
          </p:nvSpPr>
          <p:spPr>
            <a:xfrm rot="17276246">
              <a:off x="7719280" y="4015534"/>
              <a:ext cx="746299" cy="832339"/>
            </a:xfrm>
            <a:prstGeom prst="down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D4D0DF7-3012-4165-9433-8D19DE7995AD}"/>
                </a:ext>
              </a:extLst>
            </p:cNvPr>
            <p:cNvSpPr txBox="1"/>
            <p:nvPr/>
          </p:nvSpPr>
          <p:spPr>
            <a:xfrm>
              <a:off x="6603043" y="4914887"/>
              <a:ext cx="20002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solidFill>
                    <a:schemeClr val="accent1"/>
                  </a:solidFill>
                </a:rPr>
                <a:t>Data trap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681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D5F1F9-8F40-48ED-BD17-C6007F27FD7B}"/>
              </a:ext>
            </a:extLst>
          </p:cNvPr>
          <p:cNvSpPr txBox="1"/>
          <p:nvPr/>
        </p:nvSpPr>
        <p:spPr>
          <a:xfrm>
            <a:off x="4566744" y="898635"/>
            <a:ext cx="38218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Stop-and-Think:</a:t>
            </a:r>
            <a:br>
              <a:rPr lang="en-US" sz="4400" dirty="0"/>
            </a:br>
            <a:r>
              <a:rPr lang="en-US" sz="4400" dirty="0"/>
              <a:t>Time and Traps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0C88B-E564-453B-9C54-DDA59B441E98}"/>
              </a:ext>
            </a:extLst>
          </p:cNvPr>
          <p:cNvSpPr txBox="1"/>
          <p:nvPr/>
        </p:nvSpPr>
        <p:spPr>
          <a:xfrm>
            <a:off x="4566744" y="3429000"/>
            <a:ext cx="57701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Where did your time go on testing of the application? 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130287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Coverage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15</a:t>
            </a:r>
          </a:p>
        </p:txBody>
      </p:sp>
    </p:spTree>
    <p:extLst>
      <p:ext uri="{BB962C8B-B14F-4D97-AF65-F5344CB8AC3E}">
        <p14:creationId xmlns:p14="http://schemas.microsoft.com/office/powerpoint/2010/main" val="34219129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762000"/>
            <a:r>
              <a:rPr lang="fi-FI" sz="5400" dirty="0">
                <a:latin typeface="KG No Matter What" panose="02000507000000020003" pitchFamily="2" charset="0"/>
              </a:rPr>
              <a:t>Setting the Stage for Testing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707188" y="2646229"/>
            <a:ext cx="1295400" cy="762000"/>
            <a:chOff x="3600" y="1776"/>
            <a:chExt cx="816" cy="480"/>
          </a:xfrm>
        </p:grpSpPr>
        <p:grpSp>
          <p:nvGrpSpPr>
            <p:cNvPr id="3" name="Group 4"/>
            <p:cNvGrpSpPr>
              <a:grpSpLocks/>
            </p:cNvGrpSpPr>
            <p:nvPr/>
          </p:nvGrpSpPr>
          <p:grpSpPr bwMode="auto">
            <a:xfrm>
              <a:off x="3888" y="1776"/>
              <a:ext cx="208" cy="288"/>
              <a:chOff x="664" y="2352"/>
              <a:chExt cx="208" cy="288"/>
            </a:xfrm>
          </p:grpSpPr>
          <p:sp>
            <p:nvSpPr>
              <p:cNvPr id="114693" name="Oval 5"/>
              <p:cNvSpPr>
                <a:spLocks noChangeArrowheads="1"/>
              </p:cNvSpPr>
              <p:nvPr/>
            </p:nvSpPr>
            <p:spPr bwMode="auto">
              <a:xfrm rot="-820714">
                <a:off x="724" y="2445"/>
                <a:ext cx="97" cy="194"/>
              </a:xfrm>
              <a:prstGeom prst="ellipse">
                <a:avLst/>
              </a:prstGeom>
              <a:solidFill>
                <a:srgbClr val="FF3300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94" name="Oval 6"/>
              <p:cNvSpPr>
                <a:spLocks noChangeArrowheads="1"/>
              </p:cNvSpPr>
              <p:nvPr/>
            </p:nvSpPr>
            <p:spPr bwMode="auto">
              <a:xfrm>
                <a:off x="720" y="2400"/>
                <a:ext cx="48" cy="48"/>
              </a:xfrm>
              <a:prstGeom prst="ellipse">
                <a:avLst/>
              </a:prstGeom>
              <a:solidFill>
                <a:srgbClr val="FF3300"/>
              </a:solidFill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695" name="Freeform 7"/>
              <p:cNvSpPr>
                <a:spLocks/>
              </p:cNvSpPr>
              <p:nvPr/>
            </p:nvSpPr>
            <p:spPr bwMode="auto">
              <a:xfrm>
                <a:off x="768" y="2400"/>
                <a:ext cx="56" cy="5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48" y="48"/>
                  </a:cxn>
                  <a:cxn ang="0">
                    <a:pos x="48" y="0"/>
                  </a:cxn>
                </a:cxnLst>
                <a:rect l="0" t="0" r="r" b="b"/>
                <a:pathLst>
                  <a:path w="56" h="56">
                    <a:moveTo>
                      <a:pt x="0" y="48"/>
                    </a:moveTo>
                    <a:cubicBezTo>
                      <a:pt x="20" y="52"/>
                      <a:pt x="40" y="56"/>
                      <a:pt x="48" y="48"/>
                    </a:cubicBezTo>
                    <a:cubicBezTo>
                      <a:pt x="56" y="40"/>
                      <a:pt x="48" y="8"/>
                      <a:pt x="48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696" name="Freeform 8"/>
              <p:cNvSpPr>
                <a:spLocks/>
              </p:cNvSpPr>
              <p:nvPr/>
            </p:nvSpPr>
            <p:spPr bwMode="auto">
              <a:xfrm>
                <a:off x="808" y="2448"/>
                <a:ext cx="56" cy="5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48" y="48"/>
                  </a:cxn>
                  <a:cxn ang="0">
                    <a:pos x="48" y="0"/>
                  </a:cxn>
                </a:cxnLst>
                <a:rect l="0" t="0" r="r" b="b"/>
                <a:pathLst>
                  <a:path w="56" h="56">
                    <a:moveTo>
                      <a:pt x="0" y="48"/>
                    </a:moveTo>
                    <a:cubicBezTo>
                      <a:pt x="20" y="52"/>
                      <a:pt x="40" y="56"/>
                      <a:pt x="48" y="48"/>
                    </a:cubicBezTo>
                    <a:cubicBezTo>
                      <a:pt x="56" y="40"/>
                      <a:pt x="48" y="8"/>
                      <a:pt x="48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697" name="Freeform 9"/>
              <p:cNvSpPr>
                <a:spLocks/>
              </p:cNvSpPr>
              <p:nvPr/>
            </p:nvSpPr>
            <p:spPr bwMode="auto">
              <a:xfrm>
                <a:off x="816" y="2536"/>
                <a:ext cx="56" cy="5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48" y="48"/>
                  </a:cxn>
                  <a:cxn ang="0">
                    <a:pos x="48" y="0"/>
                  </a:cxn>
                </a:cxnLst>
                <a:rect l="0" t="0" r="r" b="b"/>
                <a:pathLst>
                  <a:path w="56" h="56">
                    <a:moveTo>
                      <a:pt x="0" y="48"/>
                    </a:moveTo>
                    <a:cubicBezTo>
                      <a:pt x="20" y="52"/>
                      <a:pt x="40" y="56"/>
                      <a:pt x="48" y="48"/>
                    </a:cubicBezTo>
                    <a:cubicBezTo>
                      <a:pt x="56" y="40"/>
                      <a:pt x="48" y="8"/>
                      <a:pt x="48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698" name="Freeform 10"/>
              <p:cNvSpPr>
                <a:spLocks/>
              </p:cNvSpPr>
              <p:nvPr/>
            </p:nvSpPr>
            <p:spPr bwMode="auto">
              <a:xfrm flipH="1">
                <a:off x="664" y="2440"/>
                <a:ext cx="56" cy="5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48" y="48"/>
                  </a:cxn>
                  <a:cxn ang="0">
                    <a:pos x="48" y="0"/>
                  </a:cxn>
                </a:cxnLst>
                <a:rect l="0" t="0" r="r" b="b"/>
                <a:pathLst>
                  <a:path w="56" h="56">
                    <a:moveTo>
                      <a:pt x="0" y="48"/>
                    </a:moveTo>
                    <a:cubicBezTo>
                      <a:pt x="20" y="52"/>
                      <a:pt x="40" y="56"/>
                      <a:pt x="48" y="48"/>
                    </a:cubicBezTo>
                    <a:cubicBezTo>
                      <a:pt x="56" y="40"/>
                      <a:pt x="48" y="8"/>
                      <a:pt x="48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699" name="Freeform 11"/>
              <p:cNvSpPr>
                <a:spLocks/>
              </p:cNvSpPr>
              <p:nvPr/>
            </p:nvSpPr>
            <p:spPr bwMode="auto">
              <a:xfrm rot="18539372" flipH="1">
                <a:off x="664" y="2496"/>
                <a:ext cx="56" cy="5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48" y="48"/>
                  </a:cxn>
                  <a:cxn ang="0">
                    <a:pos x="48" y="0"/>
                  </a:cxn>
                </a:cxnLst>
                <a:rect l="0" t="0" r="r" b="b"/>
                <a:pathLst>
                  <a:path w="56" h="56">
                    <a:moveTo>
                      <a:pt x="0" y="48"/>
                    </a:moveTo>
                    <a:cubicBezTo>
                      <a:pt x="20" y="52"/>
                      <a:pt x="40" y="56"/>
                      <a:pt x="48" y="48"/>
                    </a:cubicBezTo>
                    <a:cubicBezTo>
                      <a:pt x="56" y="40"/>
                      <a:pt x="48" y="8"/>
                      <a:pt x="48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00" name="Freeform 12"/>
              <p:cNvSpPr>
                <a:spLocks/>
              </p:cNvSpPr>
              <p:nvPr/>
            </p:nvSpPr>
            <p:spPr bwMode="auto">
              <a:xfrm rot="18539372" flipH="1">
                <a:off x="672" y="2584"/>
                <a:ext cx="56" cy="56"/>
              </a:xfrm>
              <a:custGeom>
                <a:avLst/>
                <a:gdLst/>
                <a:ahLst/>
                <a:cxnLst>
                  <a:cxn ang="0">
                    <a:pos x="0" y="48"/>
                  </a:cxn>
                  <a:cxn ang="0">
                    <a:pos x="48" y="48"/>
                  </a:cxn>
                  <a:cxn ang="0">
                    <a:pos x="48" y="0"/>
                  </a:cxn>
                </a:cxnLst>
                <a:rect l="0" t="0" r="r" b="b"/>
                <a:pathLst>
                  <a:path w="56" h="56">
                    <a:moveTo>
                      <a:pt x="0" y="48"/>
                    </a:moveTo>
                    <a:cubicBezTo>
                      <a:pt x="20" y="52"/>
                      <a:pt x="40" y="56"/>
                      <a:pt x="48" y="48"/>
                    </a:cubicBezTo>
                    <a:cubicBezTo>
                      <a:pt x="56" y="40"/>
                      <a:pt x="48" y="8"/>
                      <a:pt x="48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01" name="Freeform 13"/>
              <p:cNvSpPr>
                <a:spLocks/>
              </p:cNvSpPr>
              <p:nvPr/>
            </p:nvSpPr>
            <p:spPr bwMode="auto">
              <a:xfrm>
                <a:off x="752" y="2352"/>
                <a:ext cx="16" cy="48"/>
              </a:xfrm>
              <a:custGeom>
                <a:avLst/>
                <a:gdLst/>
                <a:ahLst/>
                <a:cxnLst>
                  <a:cxn ang="0">
                    <a:pos x="16" y="48"/>
                  </a:cxn>
                  <a:cxn ang="0">
                    <a:pos x="16" y="0"/>
                  </a:cxn>
                </a:cxnLst>
                <a:rect l="0" t="0" r="r" b="b"/>
                <a:pathLst>
                  <a:path w="16" h="48">
                    <a:moveTo>
                      <a:pt x="16" y="48"/>
                    </a:moveTo>
                    <a:cubicBezTo>
                      <a:pt x="8" y="32"/>
                      <a:pt x="0" y="16"/>
                      <a:pt x="16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02" name="Freeform 14"/>
              <p:cNvSpPr>
                <a:spLocks/>
              </p:cNvSpPr>
              <p:nvPr/>
            </p:nvSpPr>
            <p:spPr bwMode="auto">
              <a:xfrm>
                <a:off x="704" y="2352"/>
                <a:ext cx="16" cy="48"/>
              </a:xfrm>
              <a:custGeom>
                <a:avLst/>
                <a:gdLst/>
                <a:ahLst/>
                <a:cxnLst>
                  <a:cxn ang="0">
                    <a:pos x="16" y="48"/>
                  </a:cxn>
                  <a:cxn ang="0">
                    <a:pos x="16" y="0"/>
                  </a:cxn>
                </a:cxnLst>
                <a:rect l="0" t="0" r="r" b="b"/>
                <a:pathLst>
                  <a:path w="16" h="48">
                    <a:moveTo>
                      <a:pt x="16" y="48"/>
                    </a:moveTo>
                    <a:cubicBezTo>
                      <a:pt x="8" y="32"/>
                      <a:pt x="0" y="16"/>
                      <a:pt x="16" y="0"/>
                    </a:cubicBezTo>
                  </a:path>
                </a:pathLst>
              </a:custGeom>
              <a:noFill/>
              <a:ln w="28575" cmpd="sng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703" name="Text Box 15"/>
            <p:cNvSpPr txBox="1">
              <a:spLocks noChangeArrowheads="1"/>
            </p:cNvSpPr>
            <p:nvPr/>
          </p:nvSpPr>
          <p:spPr bwMode="auto">
            <a:xfrm>
              <a:off x="3600" y="2064"/>
              <a:ext cx="81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1400" dirty="0">
                  <a:cs typeface="Arial" charset="0"/>
                </a:rPr>
                <a:t>Serious</a:t>
              </a:r>
              <a:endParaRPr lang="en-GB" sz="1400" dirty="0">
                <a:cs typeface="Arial" charset="0"/>
              </a:endParaRPr>
            </a:p>
          </p:txBody>
        </p:sp>
      </p:grp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3811588" y="2493829"/>
            <a:ext cx="1295400" cy="990600"/>
            <a:chOff x="1728" y="1536"/>
            <a:chExt cx="816" cy="624"/>
          </a:xfrm>
        </p:grpSpPr>
        <p:grpSp>
          <p:nvGrpSpPr>
            <p:cNvPr id="5" name="Group 17"/>
            <p:cNvGrpSpPr>
              <a:grpSpLocks/>
            </p:cNvGrpSpPr>
            <p:nvPr/>
          </p:nvGrpSpPr>
          <p:grpSpPr bwMode="auto">
            <a:xfrm>
              <a:off x="1920" y="1536"/>
              <a:ext cx="384" cy="432"/>
              <a:chOff x="1248" y="1920"/>
              <a:chExt cx="528" cy="432"/>
            </a:xfrm>
          </p:grpSpPr>
          <p:sp>
            <p:nvSpPr>
              <p:cNvPr id="114706" name="AutoShape 18"/>
              <p:cNvSpPr>
                <a:spLocks noChangeArrowheads="1"/>
              </p:cNvSpPr>
              <p:nvPr/>
            </p:nvSpPr>
            <p:spPr bwMode="auto">
              <a:xfrm>
                <a:off x="1248" y="1920"/>
                <a:ext cx="528" cy="432"/>
              </a:xfrm>
              <a:prstGeom prst="flowChartDocumen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707" name="Line 19"/>
              <p:cNvSpPr>
                <a:spLocks noChangeShapeType="1"/>
              </p:cNvSpPr>
              <p:nvPr/>
            </p:nvSpPr>
            <p:spPr bwMode="auto">
              <a:xfrm>
                <a:off x="1296" y="2016"/>
                <a:ext cx="432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08" name="Line 20"/>
              <p:cNvSpPr>
                <a:spLocks noChangeShapeType="1"/>
              </p:cNvSpPr>
              <p:nvPr/>
            </p:nvSpPr>
            <p:spPr bwMode="auto">
              <a:xfrm>
                <a:off x="1296" y="2064"/>
                <a:ext cx="432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09" name="Line 21"/>
              <p:cNvSpPr>
                <a:spLocks noChangeShapeType="1"/>
              </p:cNvSpPr>
              <p:nvPr/>
            </p:nvSpPr>
            <p:spPr bwMode="auto">
              <a:xfrm>
                <a:off x="1296" y="2112"/>
                <a:ext cx="432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10" name="Line 22"/>
              <p:cNvSpPr>
                <a:spLocks noChangeShapeType="1"/>
              </p:cNvSpPr>
              <p:nvPr/>
            </p:nvSpPr>
            <p:spPr bwMode="auto">
              <a:xfrm>
                <a:off x="1296" y="2160"/>
                <a:ext cx="432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11" name="Line 23"/>
              <p:cNvSpPr>
                <a:spLocks noChangeShapeType="1"/>
              </p:cNvSpPr>
              <p:nvPr/>
            </p:nvSpPr>
            <p:spPr bwMode="auto">
              <a:xfrm>
                <a:off x="1296" y="2208"/>
                <a:ext cx="432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12" name="Line 24"/>
              <p:cNvSpPr>
                <a:spLocks noChangeShapeType="1"/>
              </p:cNvSpPr>
              <p:nvPr/>
            </p:nvSpPr>
            <p:spPr bwMode="auto">
              <a:xfrm>
                <a:off x="1296" y="2256"/>
                <a:ext cx="432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13" name="Line 25"/>
              <p:cNvSpPr>
                <a:spLocks noChangeShapeType="1"/>
              </p:cNvSpPr>
              <p:nvPr/>
            </p:nvSpPr>
            <p:spPr bwMode="auto">
              <a:xfrm>
                <a:off x="1296" y="2304"/>
                <a:ext cx="240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4714" name="Line 26"/>
              <p:cNvSpPr>
                <a:spLocks noChangeShapeType="1"/>
              </p:cNvSpPr>
              <p:nvPr/>
            </p:nvSpPr>
            <p:spPr bwMode="auto">
              <a:xfrm>
                <a:off x="1296" y="1968"/>
                <a:ext cx="432" cy="0"/>
              </a:xfrm>
              <a:prstGeom prst="line">
                <a:avLst/>
              </a:prstGeom>
              <a:noFill/>
              <a:ln w="9525" cap="rnd">
                <a:solidFill>
                  <a:schemeClr val="tx1"/>
                </a:solidFill>
                <a:prstDash val="sysDot"/>
                <a:round/>
                <a:headEnd/>
                <a:tailEnd/>
              </a:ln>
              <a:effectLst/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14715" name="Text Box 27"/>
            <p:cNvSpPr txBox="1">
              <a:spLocks noChangeArrowheads="1"/>
            </p:cNvSpPr>
            <p:nvPr/>
          </p:nvSpPr>
          <p:spPr bwMode="auto">
            <a:xfrm>
              <a:off x="1728" y="1968"/>
              <a:ext cx="816" cy="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lang="en-US" sz="1400" dirty="0">
                  <a:cs typeface="Arial" charset="0"/>
                </a:rPr>
                <a:t>Test ideas</a:t>
              </a:r>
              <a:endParaRPr lang="en-GB" sz="1400" dirty="0">
                <a:cs typeface="Arial" charset="0"/>
              </a:endParaRPr>
            </a:p>
          </p:txBody>
        </p:sp>
      </p:grpSp>
      <p:sp>
        <p:nvSpPr>
          <p:cNvPr id="114716" name="Text Box 28"/>
          <p:cNvSpPr txBox="1">
            <a:spLocks noChangeArrowheads="1"/>
          </p:cNvSpPr>
          <p:nvPr/>
        </p:nvSpPr>
        <p:spPr bwMode="auto">
          <a:xfrm>
            <a:off x="3595670" y="1574659"/>
            <a:ext cx="1784346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dirty="0">
                <a:solidFill>
                  <a:schemeClr val="hlink"/>
                </a:solidFill>
                <a:cs typeface="Arial" charset="0"/>
              </a:rPr>
              <a:t>We target these… </a:t>
            </a:r>
            <a:endParaRPr lang="en-GB" dirty="0">
              <a:solidFill>
                <a:schemeClr val="hlink"/>
              </a:solidFill>
              <a:cs typeface="Arial" charset="0"/>
            </a:endParaRPr>
          </a:p>
        </p:txBody>
      </p:sp>
      <p:sp>
        <p:nvSpPr>
          <p:cNvPr id="114717" name="Text Box 29"/>
          <p:cNvSpPr txBox="1">
            <a:spLocks noChangeArrowheads="1"/>
          </p:cNvSpPr>
          <p:nvPr/>
        </p:nvSpPr>
        <p:spPr bwMode="auto">
          <a:xfrm>
            <a:off x="5595934" y="1595307"/>
            <a:ext cx="240665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dirty="0">
                <a:solidFill>
                  <a:schemeClr val="hlink"/>
                </a:solidFill>
                <a:cs typeface="Arial" charset="0"/>
              </a:rPr>
              <a:t>…to find </a:t>
            </a:r>
            <a:br>
              <a:rPr lang="en-US" dirty="0">
                <a:solidFill>
                  <a:schemeClr val="hlink"/>
                </a:solidFill>
                <a:cs typeface="Arial" charset="0"/>
              </a:rPr>
            </a:br>
            <a:r>
              <a:rPr lang="en-US" dirty="0">
                <a:solidFill>
                  <a:schemeClr val="hlink"/>
                </a:solidFill>
                <a:cs typeface="Arial" charset="0"/>
              </a:rPr>
              <a:t>these…</a:t>
            </a:r>
            <a:endParaRPr lang="en-GB" dirty="0">
              <a:solidFill>
                <a:schemeClr val="hlink"/>
              </a:solidFill>
              <a:cs typeface="Arial" charset="0"/>
            </a:endParaRPr>
          </a:p>
        </p:txBody>
      </p:sp>
      <p:sp>
        <p:nvSpPr>
          <p:cNvPr id="114718" name="Text Box 30"/>
          <p:cNvSpPr txBox="1">
            <a:spLocks noChangeArrowheads="1"/>
          </p:cNvSpPr>
          <p:nvPr/>
        </p:nvSpPr>
        <p:spPr bwMode="auto">
          <a:xfrm>
            <a:off x="4079878" y="4338507"/>
            <a:ext cx="201771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dirty="0">
                <a:solidFill>
                  <a:schemeClr val="hlink"/>
                </a:solidFill>
                <a:cs typeface="Arial" charset="0"/>
              </a:rPr>
              <a:t>…to tell if there’s more and what level we know things.</a:t>
            </a:r>
          </a:p>
        </p:txBody>
      </p:sp>
      <p:grpSp>
        <p:nvGrpSpPr>
          <p:cNvPr id="6" name="Group 32"/>
          <p:cNvGrpSpPr>
            <a:grpSpLocks/>
          </p:cNvGrpSpPr>
          <p:nvPr/>
        </p:nvGrpSpPr>
        <p:grpSpPr bwMode="auto">
          <a:xfrm>
            <a:off x="6173791" y="4551229"/>
            <a:ext cx="1392237" cy="533400"/>
            <a:chOff x="768" y="2976"/>
            <a:chExt cx="816" cy="528"/>
          </a:xfrm>
        </p:grpSpPr>
        <p:sp>
          <p:nvSpPr>
            <p:cNvPr id="114721" name="Rectangle 33"/>
            <p:cNvSpPr>
              <a:spLocks noChangeArrowheads="1"/>
            </p:cNvSpPr>
            <p:nvPr/>
          </p:nvSpPr>
          <p:spPr bwMode="auto">
            <a:xfrm>
              <a:off x="1344" y="2976"/>
              <a:ext cx="240" cy="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22" name="Line 34"/>
            <p:cNvSpPr>
              <a:spLocks noChangeShapeType="1"/>
            </p:cNvSpPr>
            <p:nvPr/>
          </p:nvSpPr>
          <p:spPr bwMode="auto">
            <a:xfrm>
              <a:off x="768" y="3024"/>
              <a:ext cx="57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4723" name="Rectangle 35"/>
            <p:cNvSpPr>
              <a:spLocks noChangeArrowheads="1"/>
            </p:cNvSpPr>
            <p:nvPr/>
          </p:nvSpPr>
          <p:spPr bwMode="auto">
            <a:xfrm>
              <a:off x="1344" y="3120"/>
              <a:ext cx="240" cy="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24" name="Line 36"/>
            <p:cNvSpPr>
              <a:spLocks noChangeShapeType="1"/>
            </p:cNvSpPr>
            <p:nvPr/>
          </p:nvSpPr>
          <p:spPr bwMode="auto">
            <a:xfrm>
              <a:off x="960" y="3168"/>
              <a:ext cx="3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4725" name="Rectangle 37"/>
            <p:cNvSpPr>
              <a:spLocks noChangeArrowheads="1"/>
            </p:cNvSpPr>
            <p:nvPr/>
          </p:nvSpPr>
          <p:spPr bwMode="auto">
            <a:xfrm>
              <a:off x="1344" y="3264"/>
              <a:ext cx="240" cy="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26" name="Line 38"/>
            <p:cNvSpPr>
              <a:spLocks noChangeShapeType="1"/>
            </p:cNvSpPr>
            <p:nvPr/>
          </p:nvSpPr>
          <p:spPr bwMode="auto">
            <a:xfrm>
              <a:off x="960" y="3312"/>
              <a:ext cx="38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4727" name="Rectangle 39"/>
            <p:cNvSpPr>
              <a:spLocks noChangeArrowheads="1"/>
            </p:cNvSpPr>
            <p:nvPr/>
          </p:nvSpPr>
          <p:spPr bwMode="auto">
            <a:xfrm>
              <a:off x="1344" y="3408"/>
              <a:ext cx="240" cy="96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4728" name="Line 40"/>
            <p:cNvSpPr>
              <a:spLocks noChangeShapeType="1"/>
            </p:cNvSpPr>
            <p:nvPr/>
          </p:nvSpPr>
          <p:spPr bwMode="auto">
            <a:xfrm>
              <a:off x="864" y="3456"/>
              <a:ext cx="48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4729" name="Line 41"/>
            <p:cNvSpPr>
              <a:spLocks noChangeShapeType="1"/>
            </p:cNvSpPr>
            <p:nvPr/>
          </p:nvSpPr>
          <p:spPr bwMode="auto">
            <a:xfrm flipV="1">
              <a:off x="864" y="3024"/>
              <a:ext cx="0" cy="43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  <p:sp>
          <p:nvSpPr>
            <p:cNvPr id="114730" name="Line 42"/>
            <p:cNvSpPr>
              <a:spLocks noChangeShapeType="1"/>
            </p:cNvSpPr>
            <p:nvPr/>
          </p:nvSpPr>
          <p:spPr bwMode="auto">
            <a:xfrm flipV="1">
              <a:off x="960" y="3024"/>
              <a:ext cx="0" cy="28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4731" name="Text Box 43"/>
          <p:cNvSpPr txBox="1">
            <a:spLocks noChangeArrowheads="1"/>
          </p:cNvSpPr>
          <p:nvPr/>
        </p:nvSpPr>
        <p:spPr bwMode="auto">
          <a:xfrm>
            <a:off x="5945188" y="5084632"/>
            <a:ext cx="2151062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fi-FI" sz="1400" dirty="0">
                <a:cs typeface="Arial" charset="0"/>
              </a:rPr>
              <a:t>Coverage</a:t>
            </a:r>
            <a:endParaRPr lang="en-US" sz="1400" dirty="0">
              <a:cs typeface="Arial" charset="0"/>
            </a:endParaRPr>
          </a:p>
          <a:p>
            <a:pPr algn="ctr" eaLnBrk="1" hangingPunct="1">
              <a:spcBef>
                <a:spcPct val="50000"/>
              </a:spcBef>
            </a:pPr>
            <a:r>
              <a:rPr lang="en-US" sz="1400" dirty="0">
                <a:cs typeface="Arial" charset="0"/>
              </a:rPr>
              <a:t>REQUIREMENTS</a:t>
            </a:r>
            <a:br>
              <a:rPr lang="en-US" sz="1400" dirty="0">
                <a:cs typeface="Arial" charset="0"/>
              </a:rPr>
            </a:br>
            <a:r>
              <a:rPr lang="en-US" sz="1400" dirty="0">
                <a:cs typeface="Arial" charset="0"/>
              </a:rPr>
              <a:t>RISKS (of relevant bugs)</a:t>
            </a:r>
            <a:br>
              <a:rPr lang="en-US" sz="1400" dirty="0">
                <a:cs typeface="Arial" charset="0"/>
              </a:rPr>
            </a:br>
            <a:r>
              <a:rPr lang="en-US" sz="1400" dirty="0">
                <a:cs typeface="Arial" charset="0"/>
              </a:rPr>
              <a:t>CODE</a:t>
            </a:r>
            <a:br>
              <a:rPr lang="en-US" sz="1400" dirty="0">
                <a:cs typeface="Arial" charset="0"/>
              </a:rPr>
            </a:br>
            <a:r>
              <a:rPr lang="en-US" sz="1400" dirty="0">
                <a:cs typeface="Arial" charset="0"/>
              </a:rPr>
              <a:t>ENVIRONMENTS</a:t>
            </a:r>
            <a:endParaRPr lang="en-GB" sz="1400" dirty="0">
              <a:cs typeface="Arial" charset="0"/>
            </a:endParaRPr>
          </a:p>
        </p:txBody>
      </p:sp>
      <p:sp>
        <p:nvSpPr>
          <p:cNvPr id="114732" name="Text Box 44"/>
          <p:cNvSpPr txBox="1">
            <a:spLocks noChangeArrowheads="1"/>
          </p:cNvSpPr>
          <p:nvPr/>
        </p:nvSpPr>
        <p:spPr bwMode="auto">
          <a:xfrm>
            <a:off x="1919288" y="1634992"/>
            <a:ext cx="1871662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2000" dirty="0">
                <a:solidFill>
                  <a:schemeClr val="tx2"/>
                </a:solidFill>
                <a:cs typeface="Arial" charset="0"/>
              </a:rPr>
              <a:t>WHAT</a:t>
            </a:r>
            <a:br>
              <a:rPr lang="en-US" sz="2000" dirty="0">
                <a:solidFill>
                  <a:schemeClr val="tx2"/>
                </a:solidFill>
                <a:cs typeface="Arial" charset="0"/>
              </a:rPr>
            </a:br>
            <a:r>
              <a:rPr lang="en-US" sz="2000" dirty="0">
                <a:solidFill>
                  <a:schemeClr val="tx2"/>
                </a:solidFill>
                <a:cs typeface="Arial" charset="0"/>
              </a:rPr>
              <a:t>WHEN</a:t>
            </a:r>
            <a:br>
              <a:rPr lang="en-US" sz="2000" dirty="0">
                <a:solidFill>
                  <a:schemeClr val="tx2"/>
                </a:solidFill>
                <a:cs typeface="Arial" charset="0"/>
              </a:rPr>
            </a:br>
            <a:r>
              <a:rPr lang="en-US" sz="2000" dirty="0">
                <a:solidFill>
                  <a:schemeClr val="tx2"/>
                </a:solidFill>
                <a:cs typeface="Arial" charset="0"/>
              </a:rPr>
              <a:t>WHO</a:t>
            </a:r>
            <a:br>
              <a:rPr lang="en-US" sz="2000" dirty="0">
                <a:solidFill>
                  <a:schemeClr val="tx2"/>
                </a:solidFill>
                <a:cs typeface="Arial" charset="0"/>
              </a:rPr>
            </a:br>
            <a:r>
              <a:rPr lang="en-US" sz="2000" dirty="0">
                <a:solidFill>
                  <a:schemeClr val="tx2"/>
                </a:solidFill>
                <a:cs typeface="Arial" charset="0"/>
              </a:rPr>
              <a:t>HOW</a:t>
            </a:r>
            <a:br>
              <a:rPr lang="en-US" sz="2000" dirty="0">
                <a:solidFill>
                  <a:schemeClr val="tx2"/>
                </a:solidFill>
                <a:cs typeface="Arial" charset="0"/>
              </a:rPr>
            </a:br>
            <a:r>
              <a:rPr lang="en-US" sz="2000" dirty="0">
                <a:solidFill>
                  <a:schemeClr val="tx2"/>
                </a:solidFill>
                <a:cs typeface="Arial" charset="0"/>
              </a:rPr>
              <a:t>WHY</a:t>
            </a:r>
          </a:p>
        </p:txBody>
      </p:sp>
      <p:sp>
        <p:nvSpPr>
          <p:cNvPr id="114734" name="Freeform 46"/>
          <p:cNvSpPr>
            <a:spLocks/>
          </p:cNvSpPr>
          <p:nvPr/>
        </p:nvSpPr>
        <p:spPr bwMode="auto">
          <a:xfrm>
            <a:off x="7621588" y="1731829"/>
            <a:ext cx="762000" cy="990600"/>
          </a:xfrm>
          <a:custGeom>
            <a:avLst/>
            <a:gdLst/>
            <a:ahLst/>
            <a:cxnLst>
              <a:cxn ang="0">
                <a:pos x="0" y="624"/>
              </a:cxn>
              <a:cxn ang="0">
                <a:pos x="96" y="288"/>
              </a:cxn>
              <a:cxn ang="0">
                <a:pos x="480" y="0"/>
              </a:cxn>
            </a:cxnLst>
            <a:rect l="0" t="0" r="r" b="b"/>
            <a:pathLst>
              <a:path w="480" h="624">
                <a:moveTo>
                  <a:pt x="0" y="624"/>
                </a:moveTo>
                <a:cubicBezTo>
                  <a:pt x="8" y="508"/>
                  <a:pt x="16" y="392"/>
                  <a:pt x="96" y="288"/>
                </a:cubicBezTo>
                <a:cubicBezTo>
                  <a:pt x="176" y="184"/>
                  <a:pt x="328" y="92"/>
                  <a:pt x="480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738" name="Freeform 50"/>
          <p:cNvSpPr>
            <a:spLocks/>
          </p:cNvSpPr>
          <p:nvPr/>
        </p:nvSpPr>
        <p:spPr bwMode="auto">
          <a:xfrm>
            <a:off x="7621588" y="2417629"/>
            <a:ext cx="685800" cy="457200"/>
          </a:xfrm>
          <a:custGeom>
            <a:avLst/>
            <a:gdLst/>
            <a:ahLst/>
            <a:cxnLst>
              <a:cxn ang="0">
                <a:pos x="0" y="288"/>
              </a:cxn>
              <a:cxn ang="0">
                <a:pos x="144" y="48"/>
              </a:cxn>
              <a:cxn ang="0">
                <a:pos x="432" y="0"/>
              </a:cxn>
            </a:cxnLst>
            <a:rect l="0" t="0" r="r" b="b"/>
            <a:pathLst>
              <a:path w="432" h="288">
                <a:moveTo>
                  <a:pt x="0" y="288"/>
                </a:moveTo>
                <a:cubicBezTo>
                  <a:pt x="36" y="192"/>
                  <a:pt x="72" y="96"/>
                  <a:pt x="144" y="48"/>
                </a:cubicBezTo>
                <a:cubicBezTo>
                  <a:pt x="216" y="0"/>
                  <a:pt x="324" y="0"/>
                  <a:pt x="432" y="0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739" name="Freeform 51"/>
          <p:cNvSpPr>
            <a:spLocks/>
          </p:cNvSpPr>
          <p:nvPr/>
        </p:nvSpPr>
        <p:spPr bwMode="auto">
          <a:xfrm>
            <a:off x="7621588" y="2951029"/>
            <a:ext cx="685800" cy="152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2" y="96"/>
              </a:cxn>
              <a:cxn ang="0">
                <a:pos x="432" y="96"/>
              </a:cxn>
            </a:cxnLst>
            <a:rect l="0" t="0" r="r" b="b"/>
            <a:pathLst>
              <a:path w="432" h="112">
                <a:moveTo>
                  <a:pt x="0" y="0"/>
                </a:moveTo>
                <a:cubicBezTo>
                  <a:pt x="60" y="40"/>
                  <a:pt x="120" y="80"/>
                  <a:pt x="192" y="96"/>
                </a:cubicBezTo>
                <a:cubicBezTo>
                  <a:pt x="264" y="112"/>
                  <a:pt x="348" y="104"/>
                  <a:pt x="432" y="9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740" name="Freeform 52"/>
          <p:cNvSpPr>
            <a:spLocks/>
          </p:cNvSpPr>
          <p:nvPr/>
        </p:nvSpPr>
        <p:spPr bwMode="auto">
          <a:xfrm>
            <a:off x="7621588" y="3103429"/>
            <a:ext cx="685800" cy="53340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92" y="240"/>
              </a:cxn>
              <a:cxn ang="0">
                <a:pos x="432" y="336"/>
              </a:cxn>
            </a:cxnLst>
            <a:rect l="0" t="0" r="r" b="b"/>
            <a:pathLst>
              <a:path w="432" h="336">
                <a:moveTo>
                  <a:pt x="0" y="0"/>
                </a:moveTo>
                <a:cubicBezTo>
                  <a:pt x="60" y="92"/>
                  <a:pt x="120" y="184"/>
                  <a:pt x="192" y="240"/>
                </a:cubicBezTo>
                <a:cubicBezTo>
                  <a:pt x="264" y="296"/>
                  <a:pt x="348" y="316"/>
                  <a:pt x="432" y="336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741" name="Line 53"/>
          <p:cNvSpPr>
            <a:spLocks noChangeShapeType="1"/>
          </p:cNvSpPr>
          <p:nvPr/>
        </p:nvSpPr>
        <p:spPr bwMode="auto">
          <a:xfrm flipH="1" flipV="1">
            <a:off x="4878388" y="3560629"/>
            <a:ext cx="1600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742" name="Line 54"/>
          <p:cNvSpPr>
            <a:spLocks noChangeShapeType="1"/>
          </p:cNvSpPr>
          <p:nvPr/>
        </p:nvSpPr>
        <p:spPr bwMode="auto">
          <a:xfrm flipV="1">
            <a:off x="6630988" y="3484429"/>
            <a:ext cx="4572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743" name="Text Box 55"/>
          <p:cNvSpPr txBox="1">
            <a:spLocks noChangeArrowheads="1"/>
          </p:cNvSpPr>
          <p:nvPr/>
        </p:nvSpPr>
        <p:spPr bwMode="auto">
          <a:xfrm rot="1454346">
            <a:off x="5183188" y="3713029"/>
            <a:ext cx="1295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lang="en-US" sz="1400" dirty="0">
                <a:solidFill>
                  <a:schemeClr val="folHlink"/>
                </a:solidFill>
                <a:cs typeface="Arial" charset="0"/>
              </a:rPr>
              <a:t>Coverage?</a:t>
            </a:r>
            <a:endParaRPr lang="en-GB" sz="1400" dirty="0">
              <a:solidFill>
                <a:schemeClr val="folHlink"/>
              </a:solidFill>
              <a:cs typeface="Arial" charset="0"/>
            </a:endParaRPr>
          </a:p>
        </p:txBody>
      </p:sp>
      <p:sp>
        <p:nvSpPr>
          <p:cNvPr id="114744" name="Line 56"/>
          <p:cNvSpPr>
            <a:spLocks noChangeShapeType="1"/>
          </p:cNvSpPr>
          <p:nvPr/>
        </p:nvSpPr>
        <p:spPr bwMode="auto">
          <a:xfrm>
            <a:off x="4954588" y="2798629"/>
            <a:ext cx="2133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14745" name="Oval 57"/>
          <p:cNvSpPr>
            <a:spLocks noChangeArrowheads="1"/>
          </p:cNvSpPr>
          <p:nvPr/>
        </p:nvSpPr>
        <p:spPr bwMode="auto">
          <a:xfrm>
            <a:off x="8528050" y="1617529"/>
            <a:ext cx="304800" cy="304800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/>
            <a:r>
              <a:rPr lang="en-US" sz="1400" dirty="0">
                <a:cs typeface="Arial" charset="0"/>
              </a:rPr>
              <a:t>B</a:t>
            </a:r>
            <a:endParaRPr lang="en-GB" sz="1400" dirty="0">
              <a:cs typeface="Arial" charset="0"/>
            </a:endParaRPr>
          </a:p>
        </p:txBody>
      </p:sp>
      <p:sp>
        <p:nvSpPr>
          <p:cNvPr id="114746" name="Oval 58"/>
          <p:cNvSpPr>
            <a:spLocks noChangeArrowheads="1"/>
          </p:cNvSpPr>
          <p:nvPr/>
        </p:nvSpPr>
        <p:spPr bwMode="auto">
          <a:xfrm>
            <a:off x="8528050" y="2260467"/>
            <a:ext cx="304800" cy="304800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/>
            <a:r>
              <a:rPr lang="en-US" sz="1400">
                <a:cs typeface="Arial" charset="0"/>
              </a:rPr>
              <a:t>PM</a:t>
            </a:r>
            <a:endParaRPr lang="en-GB" sz="1400">
              <a:cs typeface="Arial" charset="0"/>
            </a:endParaRPr>
          </a:p>
        </p:txBody>
      </p:sp>
      <p:sp>
        <p:nvSpPr>
          <p:cNvPr id="114747" name="Oval 59"/>
          <p:cNvSpPr>
            <a:spLocks noChangeArrowheads="1"/>
          </p:cNvSpPr>
          <p:nvPr/>
        </p:nvSpPr>
        <p:spPr bwMode="auto">
          <a:xfrm>
            <a:off x="8512175" y="2927054"/>
            <a:ext cx="304800" cy="304800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/>
            <a:r>
              <a:rPr lang="en-US" sz="1400">
                <a:cs typeface="Arial" charset="0"/>
              </a:rPr>
              <a:t>T</a:t>
            </a:r>
            <a:endParaRPr lang="en-GB" sz="1400">
              <a:cs typeface="Arial" charset="0"/>
            </a:endParaRPr>
          </a:p>
        </p:txBody>
      </p:sp>
      <p:sp>
        <p:nvSpPr>
          <p:cNvPr id="114748" name="Oval 60"/>
          <p:cNvSpPr>
            <a:spLocks noChangeArrowheads="1"/>
          </p:cNvSpPr>
          <p:nvPr/>
        </p:nvSpPr>
        <p:spPr bwMode="auto">
          <a:xfrm>
            <a:off x="8528050" y="3484429"/>
            <a:ext cx="304800" cy="304800"/>
          </a:xfrm>
          <a:prstGeom prst="ellipse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/>
            <a:r>
              <a:rPr lang="en-US" sz="1400">
                <a:cs typeface="Arial" charset="0"/>
              </a:rPr>
              <a:t>U</a:t>
            </a:r>
            <a:endParaRPr lang="en-GB" sz="1400">
              <a:cs typeface="Arial" charset="0"/>
            </a:endParaRPr>
          </a:p>
        </p:txBody>
      </p:sp>
      <p:sp>
        <p:nvSpPr>
          <p:cNvPr id="114770" name="Text Box 82"/>
          <p:cNvSpPr txBox="1">
            <a:spLocks noChangeArrowheads="1"/>
          </p:cNvSpPr>
          <p:nvPr/>
        </p:nvSpPr>
        <p:spPr bwMode="auto">
          <a:xfrm>
            <a:off x="8832850" y="1561967"/>
            <a:ext cx="15128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i-FI" dirty="0"/>
              <a:t>business</a:t>
            </a:r>
            <a:endParaRPr lang="en-US" dirty="0"/>
          </a:p>
        </p:txBody>
      </p:sp>
      <p:sp>
        <p:nvSpPr>
          <p:cNvPr id="114771" name="Text Box 83"/>
          <p:cNvSpPr txBox="1">
            <a:spLocks noChangeArrowheads="1"/>
          </p:cNvSpPr>
          <p:nvPr/>
        </p:nvSpPr>
        <p:spPr bwMode="auto">
          <a:xfrm>
            <a:off x="8832850" y="2211257"/>
            <a:ext cx="15128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i-FI" dirty="0" err="1"/>
              <a:t>project</a:t>
            </a:r>
            <a:r>
              <a:rPr lang="fi-FI" dirty="0"/>
              <a:t> (</a:t>
            </a:r>
            <a:r>
              <a:rPr lang="fi-FI" dirty="0" err="1"/>
              <a:t>time</a:t>
            </a:r>
            <a:r>
              <a:rPr lang="fi-FI" dirty="0"/>
              <a:t>)</a:t>
            </a:r>
            <a:endParaRPr lang="en-US" dirty="0"/>
          </a:p>
        </p:txBody>
      </p:sp>
      <p:sp>
        <p:nvSpPr>
          <p:cNvPr id="114772" name="Text Box 84"/>
          <p:cNvSpPr txBox="1">
            <a:spLocks noChangeArrowheads="1"/>
          </p:cNvSpPr>
          <p:nvPr/>
        </p:nvSpPr>
        <p:spPr bwMode="auto">
          <a:xfrm>
            <a:off x="8832850" y="2877842"/>
            <a:ext cx="15128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i-FI" dirty="0" err="1"/>
              <a:t>testing</a:t>
            </a:r>
            <a:r>
              <a:rPr lang="fi-FI" dirty="0"/>
              <a:t> (</a:t>
            </a:r>
            <a:r>
              <a:rPr lang="fi-FI" dirty="0" err="1"/>
              <a:t>time</a:t>
            </a:r>
            <a:r>
              <a:rPr lang="fi-FI" dirty="0"/>
              <a:t>)</a:t>
            </a:r>
            <a:endParaRPr lang="en-US" dirty="0"/>
          </a:p>
        </p:txBody>
      </p:sp>
      <p:sp>
        <p:nvSpPr>
          <p:cNvPr id="114773" name="Text Box 85"/>
          <p:cNvSpPr txBox="1">
            <a:spLocks noChangeArrowheads="1"/>
          </p:cNvSpPr>
          <p:nvPr/>
        </p:nvSpPr>
        <p:spPr bwMode="auto">
          <a:xfrm>
            <a:off x="8832850" y="3435217"/>
            <a:ext cx="15128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i-FI" dirty="0" err="1"/>
              <a:t>user</a:t>
            </a:r>
            <a:endParaRPr lang="en-US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2069109" y="1453227"/>
            <a:ext cx="77534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Risk Coverage</a:t>
            </a:r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  <a:p>
            <a:pPr algn="ctr"/>
            <a:endParaRPr lang="en-US" sz="7200" dirty="0">
              <a:solidFill>
                <a:srgbClr val="C00000"/>
              </a:solidFill>
              <a:latin typeface="KG No Matter What" panose="02000507000000020003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1818975" y="3429000"/>
            <a:ext cx="855405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Coverage of relevant bugs</a:t>
            </a:r>
          </a:p>
          <a:p>
            <a:pPr algn="ctr"/>
            <a:r>
              <a:rPr lang="en-US" sz="3600" dirty="0"/>
              <a:t>Effectiveness – results of overall strategy facilitate experience of quality for stakeholders</a:t>
            </a:r>
          </a:p>
        </p:txBody>
      </p:sp>
    </p:spTree>
    <p:extLst>
      <p:ext uri="{BB962C8B-B14F-4D97-AF65-F5344CB8AC3E}">
        <p14:creationId xmlns:p14="http://schemas.microsoft.com/office/powerpoint/2010/main" val="261684756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D5F1F9-8F40-48ED-BD17-C6007F27FD7B}"/>
              </a:ext>
            </a:extLst>
          </p:cNvPr>
          <p:cNvSpPr txBox="1"/>
          <p:nvPr/>
        </p:nvSpPr>
        <p:spPr>
          <a:xfrm>
            <a:off x="4165197" y="889843"/>
            <a:ext cx="634455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Stop-and-Think:</a:t>
            </a:r>
            <a:br>
              <a:rPr lang="en-US" sz="4400" dirty="0"/>
            </a:br>
            <a:r>
              <a:rPr lang="en-US" sz="4400" dirty="0"/>
              <a:t>Coverage of Today’s Testing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50C88B-E564-453B-9C54-DDA59B441E98}"/>
              </a:ext>
            </a:extLst>
          </p:cNvPr>
          <p:cNvSpPr txBox="1"/>
          <p:nvPr/>
        </p:nvSpPr>
        <p:spPr>
          <a:xfrm>
            <a:off x="4566744" y="3429000"/>
            <a:ext cx="577018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Would the testing you thought of have missed any of the bugs we have seen?</a:t>
            </a:r>
          </a:p>
          <a:p>
            <a:endParaRPr lang="en-US" sz="2800" dirty="0"/>
          </a:p>
          <a:p>
            <a:r>
              <a:rPr lang="en-US" sz="2800" dirty="0"/>
              <a:t>What did we not test?</a:t>
            </a:r>
          </a:p>
        </p:txBody>
      </p:sp>
    </p:spTree>
    <p:extLst>
      <p:ext uri="{BB962C8B-B14F-4D97-AF65-F5344CB8AC3E}">
        <p14:creationId xmlns:p14="http://schemas.microsoft.com/office/powerpoint/2010/main" val="28992535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EC92ADD-6667-4594-AC3C-43BA289651BC}"/>
              </a:ext>
            </a:extLst>
          </p:cNvPr>
          <p:cNvSpPr txBox="1"/>
          <p:nvPr/>
        </p:nvSpPr>
        <p:spPr>
          <a:xfrm>
            <a:off x="2219300" y="347287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Course Outline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C4F4884-5BFA-45FD-9542-642ECFF198B0}"/>
              </a:ext>
            </a:extLst>
          </p:cNvPr>
          <p:cNvSpPr/>
          <p:nvPr/>
        </p:nvSpPr>
        <p:spPr>
          <a:xfrm>
            <a:off x="1457740" y="1418141"/>
            <a:ext cx="9144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Section 1: 	Options for Exploring</a:t>
            </a:r>
          </a:p>
          <a:p>
            <a:r>
              <a:rPr lang="en-US" sz="3600" dirty="0"/>
              <a:t>Section II: 	Control through Choices</a:t>
            </a:r>
          </a:p>
          <a:p>
            <a:r>
              <a:rPr lang="en-US" sz="3600" dirty="0"/>
              <a:t>Section III:	Documenting (with Automation)</a:t>
            </a:r>
          </a:p>
          <a:p>
            <a:r>
              <a:rPr lang="en-US" sz="3600" dirty="0"/>
              <a:t>			Extending with Function, Data,</a:t>
            </a:r>
          </a:p>
          <a:p>
            <a:r>
              <a:rPr lang="en-US" sz="3600" dirty="0"/>
              <a:t>	 		Environment and Domain</a:t>
            </a:r>
          </a:p>
          <a:p>
            <a:r>
              <a:rPr lang="en-US" sz="3600" dirty="0"/>
              <a:t>Section IV:  	Use of time and coverage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B4DAA1E-36EE-46D4-BE12-F6198A263615}"/>
              </a:ext>
            </a:extLst>
          </p:cNvPr>
          <p:cNvSpPr/>
          <p:nvPr/>
        </p:nvSpPr>
        <p:spPr>
          <a:xfrm>
            <a:off x="9554818" y="1547613"/>
            <a:ext cx="338372" cy="318052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E47E521-DB02-4573-99EE-6FADDADA893B}"/>
              </a:ext>
            </a:extLst>
          </p:cNvPr>
          <p:cNvSpPr/>
          <p:nvPr/>
        </p:nvSpPr>
        <p:spPr>
          <a:xfrm>
            <a:off x="10038523" y="2190344"/>
            <a:ext cx="338372" cy="318052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0F104C8-59B0-4F83-BF94-8C1FA51DA49E}"/>
              </a:ext>
            </a:extLst>
          </p:cNvPr>
          <p:cNvSpPr/>
          <p:nvPr/>
        </p:nvSpPr>
        <p:spPr>
          <a:xfrm>
            <a:off x="9990941" y="1547613"/>
            <a:ext cx="338372" cy="318052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81B26AC-7144-4164-AA8B-4A5405B311BF}"/>
              </a:ext>
            </a:extLst>
          </p:cNvPr>
          <p:cNvSpPr/>
          <p:nvPr/>
        </p:nvSpPr>
        <p:spPr>
          <a:xfrm>
            <a:off x="2534699" y="3126301"/>
            <a:ext cx="924118" cy="921787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4-13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7D0F617-F745-4BBA-A5AE-B83FFA9193D6}"/>
              </a:ext>
            </a:extLst>
          </p:cNvPr>
          <p:cNvSpPr/>
          <p:nvPr/>
        </p:nvSpPr>
        <p:spPr>
          <a:xfrm>
            <a:off x="9222758" y="4237353"/>
            <a:ext cx="924118" cy="921787"/>
          </a:xfrm>
          <a:prstGeom prst="ellipse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14-17</a:t>
            </a:r>
          </a:p>
        </p:txBody>
      </p:sp>
    </p:spTree>
    <p:extLst>
      <p:ext uri="{BB962C8B-B14F-4D97-AF65-F5344CB8AC3E}">
        <p14:creationId xmlns:p14="http://schemas.microsoft.com/office/powerpoint/2010/main" val="13589722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Test Strategy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16</a:t>
            </a:r>
          </a:p>
        </p:txBody>
      </p:sp>
    </p:spTree>
    <p:extLst>
      <p:ext uri="{BB962C8B-B14F-4D97-AF65-F5344CB8AC3E}">
        <p14:creationId xmlns:p14="http://schemas.microsoft.com/office/powerpoint/2010/main" val="36093152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225287" y="1929059"/>
            <a:ext cx="11502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6"/>
                </a:solidFill>
                <a:latin typeface="KG No Matter What" panose="02000507000000020003" pitchFamily="2" charset="0"/>
              </a:rPr>
              <a:t>Ideas </a:t>
            </a:r>
            <a:r>
              <a:rPr lang="en-US" sz="7200" dirty="0">
                <a:latin typeface="KG No Matter What" panose="02000507000000020003" pitchFamily="2" charset="0"/>
              </a:rPr>
              <a:t>that Guide Test Design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1818975" y="3429000"/>
            <a:ext cx="85540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Specific to Application Under Test</a:t>
            </a:r>
          </a:p>
          <a:p>
            <a:pPr algn="ctr"/>
            <a:r>
              <a:rPr lang="en-US" sz="3600" dirty="0"/>
              <a:t>Risks to ways of testing for them</a:t>
            </a:r>
          </a:p>
        </p:txBody>
      </p:sp>
    </p:spTree>
    <p:extLst>
      <p:ext uri="{BB962C8B-B14F-4D97-AF65-F5344CB8AC3E}">
        <p14:creationId xmlns:p14="http://schemas.microsoft.com/office/powerpoint/2010/main" val="26880456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7042234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505201" y="469606"/>
            <a:ext cx="816996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Test Strategy for E-Primer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1E23F0-022E-413C-B3F7-9E66CDBA8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457" y="1348654"/>
            <a:ext cx="5432836" cy="4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45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Full Results and Reproducing from Customer Feedback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17</a:t>
            </a:r>
          </a:p>
        </p:txBody>
      </p:sp>
    </p:spTree>
    <p:extLst>
      <p:ext uri="{BB962C8B-B14F-4D97-AF65-F5344CB8AC3E}">
        <p14:creationId xmlns:p14="http://schemas.microsoft.com/office/powerpoint/2010/main" val="32976103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16C0501-5159-48B9-825B-0D8F37B57545}"/>
              </a:ext>
            </a:extLst>
          </p:cNvPr>
          <p:cNvSpPr txBox="1"/>
          <p:nvPr/>
        </p:nvSpPr>
        <p:spPr>
          <a:xfrm>
            <a:off x="225287" y="1929059"/>
            <a:ext cx="11502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solidFill>
                  <a:schemeClr val="accent6"/>
                </a:solidFill>
                <a:latin typeface="KG No Matter What" panose="02000507000000020003" pitchFamily="2" charset="0"/>
              </a:rPr>
              <a:t>Invisible </a:t>
            </a:r>
            <a:r>
              <a:rPr lang="en-US" sz="7200" dirty="0">
                <a:latin typeface="KG No Matter What" panose="02000507000000020003" pitchFamily="2" charset="0"/>
              </a:rPr>
              <a:t>ink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C81288-5196-4A17-8CA5-E2DD1FB1EA45}"/>
              </a:ext>
            </a:extLst>
          </p:cNvPr>
          <p:cNvSpPr txBox="1"/>
          <p:nvPr/>
        </p:nvSpPr>
        <p:spPr>
          <a:xfrm>
            <a:off x="692728" y="3295403"/>
            <a:ext cx="108065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Customers will tell you of some of the things you missed</a:t>
            </a:r>
          </a:p>
          <a:p>
            <a:pPr algn="ctr"/>
            <a:r>
              <a:rPr lang="en-US" sz="3600" dirty="0"/>
              <a:t>Observing customers (incl. telemetry) will tell you of some of the things you missed</a:t>
            </a:r>
          </a:p>
          <a:p>
            <a:pPr algn="ctr"/>
            <a:r>
              <a:rPr lang="en-US" sz="3600" dirty="0"/>
              <a:t>Limited reporting capability</a:t>
            </a:r>
          </a:p>
        </p:txBody>
      </p:sp>
    </p:spTree>
    <p:extLst>
      <p:ext uri="{BB962C8B-B14F-4D97-AF65-F5344CB8AC3E}">
        <p14:creationId xmlns:p14="http://schemas.microsoft.com/office/powerpoint/2010/main" val="124464310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56EB33-FAED-8B12-3AD0-5C7BC126B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31" y="366716"/>
            <a:ext cx="9571511" cy="61245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E32130-040C-76FF-3919-34D765975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044" y="448426"/>
            <a:ext cx="5249825" cy="173663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0BFC65F-E296-8276-C272-ABCB6650F1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9665" y="4056991"/>
            <a:ext cx="3239634" cy="102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526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1EBD0CD-9ACC-4911-9B25-8D60C5A8D584}"/>
              </a:ext>
            </a:extLst>
          </p:cNvPr>
          <p:cNvSpPr txBox="1"/>
          <p:nvPr/>
        </p:nvSpPr>
        <p:spPr>
          <a:xfrm>
            <a:off x="729631" y="2967335"/>
            <a:ext cx="36026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Let’s Test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7A8EA8-FD49-4879-BA06-51B846EDBCBA}"/>
              </a:ext>
            </a:extLst>
          </p:cNvPr>
          <p:cNvSpPr/>
          <p:nvPr/>
        </p:nvSpPr>
        <p:spPr>
          <a:xfrm>
            <a:off x="729631" y="4036001"/>
            <a:ext cx="85468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hlinkClick r:id="rId3"/>
              </a:rPr>
              <a:t>https://www.exploratorytestingacademy.com/app/</a:t>
            </a:r>
            <a:endParaRPr lang="en-US" sz="2400" dirty="0"/>
          </a:p>
          <a:p>
            <a:r>
              <a:rPr lang="en-US" sz="2400" dirty="0">
                <a:hlinkClick r:id="rId4"/>
              </a:rPr>
              <a:t>https://eviltester.github.io/TestingApp/apps/eprimer/eprimer.html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063189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EA62447-DEE9-407E-A568-D30FEEC7478B}"/>
              </a:ext>
            </a:extLst>
          </p:cNvPr>
          <p:cNvSpPr/>
          <p:nvPr/>
        </p:nvSpPr>
        <p:spPr>
          <a:xfrm>
            <a:off x="3505200" y="469606"/>
            <a:ext cx="868679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latin typeface="KG No Matter What" panose="02000507000000020003" pitchFamily="2" charset="0"/>
              </a:rPr>
              <a:t>Finding (more of some) relevant Conversation Starters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02167B-FBF3-4811-8DF7-97FD9B0FC468}"/>
              </a:ext>
            </a:extLst>
          </p:cNvPr>
          <p:cNvSpPr txBox="1"/>
          <p:nvPr/>
        </p:nvSpPr>
        <p:spPr>
          <a:xfrm>
            <a:off x="4691272" y="2102280"/>
            <a:ext cx="520810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You will never find all bugs. </a:t>
            </a:r>
          </a:p>
          <a:p>
            <a:endParaRPr lang="en-US" sz="3200" dirty="0"/>
          </a:p>
          <a:p>
            <a:r>
              <a:rPr lang="en-US" sz="3200" dirty="0"/>
              <a:t>Target finding only things that matter. Learn what matters. </a:t>
            </a:r>
          </a:p>
          <a:p>
            <a:endParaRPr lang="en-US" sz="3200" dirty="0"/>
          </a:p>
          <a:p>
            <a:r>
              <a:rPr lang="en-US" sz="3200" dirty="0"/>
              <a:t>Seeing and not reporting is better than not seeing problems. </a:t>
            </a:r>
          </a:p>
        </p:txBody>
      </p:sp>
    </p:spTree>
    <p:extLst>
      <p:ext uri="{BB962C8B-B14F-4D97-AF65-F5344CB8AC3E}">
        <p14:creationId xmlns:p14="http://schemas.microsoft.com/office/powerpoint/2010/main" val="123950831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77"/>
              </a:rPr>
              <a:t>Closing Remarks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18</a:t>
            </a:r>
          </a:p>
        </p:txBody>
      </p:sp>
    </p:spTree>
    <p:extLst>
      <p:ext uri="{BB962C8B-B14F-4D97-AF65-F5344CB8AC3E}">
        <p14:creationId xmlns:p14="http://schemas.microsoft.com/office/powerpoint/2010/main" val="3088856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B11F4-9E99-4F5E-9503-F9FB629A58A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0" y="1122363"/>
            <a:ext cx="11741150" cy="2387600"/>
          </a:xfrm>
        </p:spPr>
        <p:txBody>
          <a:bodyPr>
            <a:norm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Test Target and Our Options for Exploring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9F2649-5163-4DD8-8576-4781AFF13A0E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0" y="3602038"/>
            <a:ext cx="11741150" cy="1655762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/>
              <a:t>Chapter 1</a:t>
            </a:r>
          </a:p>
        </p:txBody>
      </p:sp>
    </p:spTree>
    <p:extLst>
      <p:ext uri="{BB962C8B-B14F-4D97-AF65-F5344CB8AC3E}">
        <p14:creationId xmlns:p14="http://schemas.microsoft.com/office/powerpoint/2010/main" val="288867330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E57CA2E-9E10-434F-84E0-28F7CB705266}"/>
              </a:ext>
            </a:extLst>
          </p:cNvPr>
          <p:cNvSpPr/>
          <p:nvPr/>
        </p:nvSpPr>
        <p:spPr>
          <a:xfrm>
            <a:off x="181753" y="1333866"/>
            <a:ext cx="6099779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Chapter 1: Test target and our options for exploring</a:t>
            </a:r>
          </a:p>
          <a:p>
            <a:r>
              <a:rPr lang="en-US" sz="2000" dirty="0"/>
              <a:t>Chapter 2: Self-management basics on setting yourself constraints</a:t>
            </a:r>
          </a:p>
          <a:p>
            <a:r>
              <a:rPr lang="en-US" sz="2000" dirty="0"/>
              <a:t>Chapter 3: The moment of first impression</a:t>
            </a:r>
          </a:p>
          <a:p>
            <a:r>
              <a:rPr lang="en-US" sz="2000" dirty="0"/>
              <a:t>Chapter 4: Recognizing and learning a domain</a:t>
            </a:r>
          </a:p>
          <a:p>
            <a:r>
              <a:rPr lang="en-US" sz="2000" dirty="0"/>
              <a:t>Chapter 5: Recognizing functionality</a:t>
            </a:r>
          </a:p>
          <a:p>
            <a:r>
              <a:rPr lang="en-US" sz="2000" dirty="0"/>
              <a:t>Chapter 6: Recognizing data</a:t>
            </a:r>
          </a:p>
          <a:p>
            <a:r>
              <a:rPr lang="en-US" sz="2000" dirty="0"/>
              <a:t>Chapter 7: Recognizing application and execution environment</a:t>
            </a:r>
          </a:p>
          <a:p>
            <a:r>
              <a:rPr lang="en-US" sz="2000" dirty="0"/>
              <a:t>Chapter 8: Documenting in a mindmap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7687B0-FA6D-4347-A1F2-5B541CE92522}"/>
              </a:ext>
            </a:extLst>
          </p:cNvPr>
          <p:cNvSpPr/>
          <p:nvPr/>
        </p:nvSpPr>
        <p:spPr>
          <a:xfrm>
            <a:off x="6032816" y="1344230"/>
            <a:ext cx="609977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Chapter 9: pytest the very basics</a:t>
            </a:r>
          </a:p>
          <a:p>
            <a:r>
              <a:rPr lang="en-US" sz="2000" dirty="0"/>
              <a:t>Chapter 10: Documenting as skeleton test automation</a:t>
            </a:r>
          </a:p>
          <a:p>
            <a:r>
              <a:rPr lang="en-US" sz="2000" dirty="0"/>
              <a:t>Chapter 11: Playwright library and CSS selectors on web pages</a:t>
            </a:r>
          </a:p>
          <a:p>
            <a:r>
              <a:rPr lang="en-US" sz="2000" dirty="0"/>
              <a:t>Chapter 12: Documenting as executable test automation</a:t>
            </a:r>
          </a:p>
          <a:p>
            <a:r>
              <a:rPr lang="en-US" sz="2000" dirty="0"/>
              <a:t>Chapter 13: Why this is not about any specific tool</a:t>
            </a:r>
          </a:p>
          <a:p>
            <a:r>
              <a:rPr lang="en-US" sz="2000" dirty="0"/>
              <a:t>Chapter 14: Use of time</a:t>
            </a:r>
          </a:p>
          <a:p>
            <a:r>
              <a:rPr lang="en-US" sz="2000" dirty="0"/>
              <a:t>Chapter 15: Coverage</a:t>
            </a:r>
          </a:p>
          <a:p>
            <a:r>
              <a:rPr lang="en-US" sz="2000" dirty="0"/>
              <a:t>Chapter 16: Test strategy</a:t>
            </a:r>
          </a:p>
          <a:p>
            <a:r>
              <a:rPr lang="en-US" sz="2000" dirty="0"/>
              <a:t>Chapter 17: Full results and reproducing from customer feedback</a:t>
            </a:r>
          </a:p>
          <a:p>
            <a:r>
              <a:rPr lang="en-US" sz="2000" dirty="0"/>
              <a:t>Chapter 17: Closing remarks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C92ADD-6667-4594-AC3C-43BA289651BC}"/>
              </a:ext>
            </a:extLst>
          </p:cNvPr>
          <p:cNvSpPr txBox="1"/>
          <p:nvPr/>
        </p:nvSpPr>
        <p:spPr>
          <a:xfrm>
            <a:off x="2219300" y="347287"/>
            <a:ext cx="77534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KG No Matter What" panose="02000507000000020003" pitchFamily="2" charset="0"/>
              </a:rPr>
              <a:t>Course Outline</a:t>
            </a:r>
            <a:endParaRPr lang="en-US" sz="7200" dirty="0">
              <a:solidFill>
                <a:schemeClr val="accent1"/>
              </a:solidFill>
              <a:latin typeface="KG No Matter What" panose="02000507000000020003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84118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87726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egacy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FE6A80"/>
      </a:accent1>
      <a:accent2>
        <a:srgbClr val="04A3D1"/>
      </a:accent2>
      <a:accent3>
        <a:srgbClr val="FFEBED"/>
      </a:accent3>
      <a:accent4>
        <a:srgbClr val="FE9DAC"/>
      </a:accent4>
      <a:accent5>
        <a:srgbClr val="FEBF00"/>
      </a:accent5>
      <a:accent6>
        <a:srgbClr val="FE1F40"/>
      </a:accent6>
      <a:hlink>
        <a:srgbClr val="E3FEFE"/>
      </a:hlink>
      <a:folHlink>
        <a:srgbClr val="69BBD1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5  -  Compatibility Mode" id="{B1E5640E-B5F1-FA40-919F-979687DA7E03}" vid="{F1E51121-69F9-0E46-A16A-F8CDAB6A91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9290083-bd2f-48a2-8ac5-09a524b17d15}" enabled="1" method="Privileged" siteId="{b9fec68c-c92d-461e-9a97-3d03a0f18b82}" contentBits="1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</TotalTime>
  <Words>2421</Words>
  <Application>Microsoft Macintosh PowerPoint</Application>
  <PresentationFormat>Widescreen</PresentationFormat>
  <Paragraphs>475</Paragraphs>
  <Slides>91</Slides>
  <Notes>80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99" baseType="lpstr">
      <vt:lpstr>Aptos</vt:lpstr>
      <vt:lpstr>Arial</vt:lpstr>
      <vt:lpstr>Calibri</vt:lpstr>
      <vt:lpstr>Gill Sans MT</vt:lpstr>
      <vt:lpstr>Gill Sans Nova Light</vt:lpstr>
      <vt:lpstr>KG No Matter What</vt:lpstr>
      <vt:lpstr>Wingdings</vt:lpstr>
      <vt:lpstr>Office Theme</vt:lpstr>
      <vt:lpstr>Exploratory Testing Foundations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 Target and Our Options for Exploring</vt:lpstr>
      <vt:lpstr>PowerPoint Presentation</vt:lpstr>
      <vt:lpstr>PowerPoint Presentation</vt:lpstr>
      <vt:lpstr>PowerPoint Presentation</vt:lpstr>
      <vt:lpstr>Self-management Basics on Setting Yourself Constraints</vt:lpstr>
      <vt:lpstr>PowerPoint Presentation</vt:lpstr>
      <vt:lpstr>PowerPoint Presentation</vt:lpstr>
      <vt:lpstr>Explore with Intent</vt:lpstr>
      <vt:lpstr>PowerPoint Presentation</vt:lpstr>
      <vt:lpstr>The Moment of First Impression</vt:lpstr>
      <vt:lpstr>PowerPoint Presentation</vt:lpstr>
      <vt:lpstr>PowerPoint Presentation</vt:lpstr>
      <vt:lpstr>Example: Test Results, Red is Bug</vt:lpstr>
      <vt:lpstr>PowerPoint Presentation</vt:lpstr>
      <vt:lpstr>Recognizing and Learning a Domain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Recognizing Functionality</vt:lpstr>
      <vt:lpstr>PowerPoint Presentation</vt:lpstr>
      <vt:lpstr>PowerPoint Presentation</vt:lpstr>
      <vt:lpstr>PowerPoint Presentation</vt:lpstr>
      <vt:lpstr>Recognizing Data</vt:lpstr>
      <vt:lpstr>PowerPoint Presentation</vt:lpstr>
      <vt:lpstr>PowerPoint Presentation</vt:lpstr>
      <vt:lpstr>PowerPoint Presentation</vt:lpstr>
      <vt:lpstr>PowerPoint Presentation</vt:lpstr>
      <vt:lpstr>Recognizing Application and Execution Environment</vt:lpstr>
      <vt:lpstr>PowerPoint Presentation</vt:lpstr>
      <vt:lpstr>PowerPoint Presentation</vt:lpstr>
      <vt:lpstr>PowerPoint Presentation</vt:lpstr>
      <vt:lpstr>PowerPoint Presentation</vt:lpstr>
      <vt:lpstr>Documenting in a Mindmap</vt:lpstr>
      <vt:lpstr>PowerPoint Presentation</vt:lpstr>
      <vt:lpstr>PowerPoint Presentation</vt:lpstr>
      <vt:lpstr>PowerPoint Presentation</vt:lpstr>
      <vt:lpstr>PowerPoint Presentation</vt:lpstr>
      <vt:lpstr>pytest  the Very Basics</vt:lpstr>
      <vt:lpstr>PowerPoint Presentation</vt:lpstr>
      <vt:lpstr>Documenting as Skeleton Test Automation</vt:lpstr>
      <vt:lpstr>PowerPoint Presentation</vt:lpstr>
      <vt:lpstr>PowerPoint Presentation</vt:lpstr>
      <vt:lpstr>PowerPoint Presentation</vt:lpstr>
      <vt:lpstr>Playwright Library and css Selectors on Web Page</vt:lpstr>
      <vt:lpstr>PowerPoint Presentation</vt:lpstr>
      <vt:lpstr>PowerPoint Presentation</vt:lpstr>
      <vt:lpstr>PowerPoint Presentation</vt:lpstr>
      <vt:lpstr>Documenting as Executable Test Automation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Why This is not about Any Specific Tool</vt:lpstr>
      <vt:lpstr>PowerPoint Presentation</vt:lpstr>
      <vt:lpstr>PowerPoint Presentation</vt:lpstr>
      <vt:lpstr>PowerPoint Presentation</vt:lpstr>
      <vt:lpstr>PowerPoint Presentation</vt:lpstr>
      <vt:lpstr>Use of Time</vt:lpstr>
      <vt:lpstr>PowerPoint Presentation</vt:lpstr>
      <vt:lpstr>PowerPoint Presentation</vt:lpstr>
      <vt:lpstr>PowerPoint Presentation</vt:lpstr>
      <vt:lpstr>Coverage</vt:lpstr>
      <vt:lpstr>Setting the Stage for Testing</vt:lpstr>
      <vt:lpstr>PowerPoint Presentation</vt:lpstr>
      <vt:lpstr>PowerPoint Presentation</vt:lpstr>
      <vt:lpstr>Test Strategy</vt:lpstr>
      <vt:lpstr>PowerPoint Presentation</vt:lpstr>
      <vt:lpstr>PowerPoint Presentation</vt:lpstr>
      <vt:lpstr>PowerPoint Presentation</vt:lpstr>
      <vt:lpstr>Full Results and Reproducing from Customer Feedback</vt:lpstr>
      <vt:lpstr>PowerPoint Presentation</vt:lpstr>
      <vt:lpstr>PowerPoint Presentation</vt:lpstr>
      <vt:lpstr>PowerPoint Presentation</vt:lpstr>
      <vt:lpstr>PowerPoint Presentation</vt:lpstr>
      <vt:lpstr>Closing Remarks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Pyhäjärvi, Maaret</dc:creator>
  <cp:lastModifiedBy>Pyhäjärvi, Maaret</cp:lastModifiedBy>
  <cp:revision>11</cp:revision>
  <dcterms:created xsi:type="dcterms:W3CDTF">2024-08-04T17:09:45Z</dcterms:created>
  <dcterms:modified xsi:type="dcterms:W3CDTF">2024-08-04T20:02:45Z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2c085c9-ccfd-4d47-af6f-b0bae10d6ba2_Enabled">
    <vt:lpwstr>true</vt:lpwstr>
  </property>
  <property fmtid="{D5CDD505-2E9C-101B-9397-08002B2CF9AE}" pid="3" name="MSIP_Label_02c085c9-ccfd-4d47-af6f-b0bae10d6ba2_SetDate">
    <vt:lpwstr>2024-05-22T09:10:50Z</vt:lpwstr>
  </property>
  <property fmtid="{D5CDD505-2E9C-101B-9397-08002B2CF9AE}" pid="4" name="MSIP_Label_02c085c9-ccfd-4d47-af6f-b0bae10d6ba2_Method">
    <vt:lpwstr>Standard</vt:lpwstr>
  </property>
  <property fmtid="{D5CDD505-2E9C-101B-9397-08002B2CF9AE}" pid="5" name="MSIP_Label_02c085c9-ccfd-4d47-af6f-b0bae10d6ba2_Name">
    <vt:lpwstr>Internal</vt:lpwstr>
  </property>
  <property fmtid="{D5CDD505-2E9C-101B-9397-08002B2CF9AE}" pid="6" name="MSIP_Label_02c085c9-ccfd-4d47-af6f-b0bae10d6ba2_SiteId">
    <vt:lpwstr>6d7393e0-41f5-4c2e-9b12-4c2be5da5c57</vt:lpwstr>
  </property>
  <property fmtid="{D5CDD505-2E9C-101B-9397-08002B2CF9AE}" pid="7" name="MSIP_Label_02c085c9-ccfd-4d47-af6f-b0bae10d6ba2_ActionId">
    <vt:lpwstr>e8d544fa-e533-4067-b9d0-14db78b680c5</vt:lpwstr>
  </property>
  <property fmtid="{D5CDD505-2E9C-101B-9397-08002B2CF9AE}" pid="8" name="MSIP_Label_02c085c9-ccfd-4d47-af6f-b0bae10d6ba2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